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6" r:id="rId3"/>
    <p:sldId id="258" r:id="rId4"/>
    <p:sldId id="266" r:id="rId5"/>
    <p:sldId id="262" r:id="rId6"/>
    <p:sldId id="260" r:id="rId7"/>
    <p:sldId id="265" r:id="rId8"/>
    <p:sldId id="261" r:id="rId9"/>
    <p:sldId id="264" r:id="rId10"/>
    <p:sldId id="263" r:id="rId11"/>
    <p:sldId id="267" r:id="rId1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99"/>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9" autoAdjust="0"/>
    <p:restoredTop sz="94660"/>
  </p:normalViewPr>
  <p:slideViewPr>
    <p:cSldViewPr snapToGrid="0">
      <p:cViewPr varScale="1">
        <p:scale>
          <a:sx n="117" d="100"/>
          <a:sy n="117" d="100"/>
        </p:scale>
        <p:origin x="12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6AFD6-FB92-4026-9AAE-ECDCAA4799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775766-C853-4E34-B8B4-B4DE574864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C19CDF-22A5-4ED1-A194-50C68A2D1F7F}"/>
              </a:ext>
            </a:extLst>
          </p:cNvPr>
          <p:cNvSpPr>
            <a:spLocks noGrp="1"/>
          </p:cNvSpPr>
          <p:nvPr>
            <p:ph type="dt" sz="half" idx="10"/>
          </p:nvPr>
        </p:nvSpPr>
        <p:spPr/>
        <p:txBody>
          <a:bodyPr/>
          <a:lstStyle/>
          <a:p>
            <a:fld id="{36CDFDE9-6B23-4EAA-8A24-CE798F2606FE}" type="datetimeFigureOut">
              <a:rPr lang="en-US" smtClean="0"/>
              <a:t>4/18/2022</a:t>
            </a:fld>
            <a:endParaRPr lang="en-US"/>
          </a:p>
        </p:txBody>
      </p:sp>
      <p:sp>
        <p:nvSpPr>
          <p:cNvPr id="5" name="Footer Placeholder 4">
            <a:extLst>
              <a:ext uri="{FF2B5EF4-FFF2-40B4-BE49-F238E27FC236}">
                <a16:creationId xmlns:a16="http://schemas.microsoft.com/office/drawing/2014/main" id="{57520729-F18A-4AEE-BD3B-28D8D6BDBA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AF9EE-34AF-4BFF-85C5-BFFA33D9C73F}"/>
              </a:ext>
            </a:extLst>
          </p:cNvPr>
          <p:cNvSpPr>
            <a:spLocks noGrp="1"/>
          </p:cNvSpPr>
          <p:nvPr>
            <p:ph type="sldNum" sz="quarter" idx="12"/>
          </p:nvPr>
        </p:nvSpPr>
        <p:spPr/>
        <p:txBody>
          <a:bodyPr/>
          <a:lstStyle/>
          <a:p>
            <a:fld id="{C0EDEB34-B104-481C-B56E-E88CD137B244}" type="slidenum">
              <a:rPr lang="en-US" smtClean="0"/>
              <a:t>‹#›</a:t>
            </a:fld>
            <a:endParaRPr lang="en-US"/>
          </a:p>
        </p:txBody>
      </p:sp>
    </p:spTree>
    <p:extLst>
      <p:ext uri="{BB962C8B-B14F-4D97-AF65-F5344CB8AC3E}">
        <p14:creationId xmlns:p14="http://schemas.microsoft.com/office/powerpoint/2010/main" val="481075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D78D-7E3F-4E16-BB9F-BAFA0507C7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368A2C-0BDD-4B14-AEEC-645E11F064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04551-21B6-4F8C-A5F3-8DCD527EED2A}"/>
              </a:ext>
            </a:extLst>
          </p:cNvPr>
          <p:cNvSpPr>
            <a:spLocks noGrp="1"/>
          </p:cNvSpPr>
          <p:nvPr>
            <p:ph type="dt" sz="half" idx="10"/>
          </p:nvPr>
        </p:nvSpPr>
        <p:spPr/>
        <p:txBody>
          <a:bodyPr/>
          <a:lstStyle/>
          <a:p>
            <a:fld id="{36CDFDE9-6B23-4EAA-8A24-CE798F2606FE}" type="datetimeFigureOut">
              <a:rPr lang="en-US" smtClean="0"/>
              <a:t>4/18/2022</a:t>
            </a:fld>
            <a:endParaRPr lang="en-US"/>
          </a:p>
        </p:txBody>
      </p:sp>
      <p:sp>
        <p:nvSpPr>
          <p:cNvPr id="5" name="Footer Placeholder 4">
            <a:extLst>
              <a:ext uri="{FF2B5EF4-FFF2-40B4-BE49-F238E27FC236}">
                <a16:creationId xmlns:a16="http://schemas.microsoft.com/office/drawing/2014/main" id="{54ADCD8E-BAD7-4CCC-AE0F-07387BCAB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84F12-5AD9-4E6A-BCEA-37ED91607B98}"/>
              </a:ext>
            </a:extLst>
          </p:cNvPr>
          <p:cNvSpPr>
            <a:spLocks noGrp="1"/>
          </p:cNvSpPr>
          <p:nvPr>
            <p:ph type="sldNum" sz="quarter" idx="12"/>
          </p:nvPr>
        </p:nvSpPr>
        <p:spPr/>
        <p:txBody>
          <a:bodyPr/>
          <a:lstStyle/>
          <a:p>
            <a:fld id="{C0EDEB34-B104-481C-B56E-E88CD137B244}" type="slidenum">
              <a:rPr lang="en-US" smtClean="0"/>
              <a:t>‹#›</a:t>
            </a:fld>
            <a:endParaRPr lang="en-US"/>
          </a:p>
        </p:txBody>
      </p:sp>
    </p:spTree>
    <p:extLst>
      <p:ext uri="{BB962C8B-B14F-4D97-AF65-F5344CB8AC3E}">
        <p14:creationId xmlns:p14="http://schemas.microsoft.com/office/powerpoint/2010/main" val="339751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D77CDE-6978-4817-8B3F-28E2D8E8C2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9F60F0-AAB1-40E6-9E46-1F13079553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5BEC63-F9CE-4845-BA15-2C766E76145C}"/>
              </a:ext>
            </a:extLst>
          </p:cNvPr>
          <p:cNvSpPr>
            <a:spLocks noGrp="1"/>
          </p:cNvSpPr>
          <p:nvPr>
            <p:ph type="dt" sz="half" idx="10"/>
          </p:nvPr>
        </p:nvSpPr>
        <p:spPr/>
        <p:txBody>
          <a:bodyPr/>
          <a:lstStyle/>
          <a:p>
            <a:fld id="{36CDFDE9-6B23-4EAA-8A24-CE798F2606FE}" type="datetimeFigureOut">
              <a:rPr lang="en-US" smtClean="0"/>
              <a:t>4/18/2022</a:t>
            </a:fld>
            <a:endParaRPr lang="en-US"/>
          </a:p>
        </p:txBody>
      </p:sp>
      <p:sp>
        <p:nvSpPr>
          <p:cNvPr id="5" name="Footer Placeholder 4">
            <a:extLst>
              <a:ext uri="{FF2B5EF4-FFF2-40B4-BE49-F238E27FC236}">
                <a16:creationId xmlns:a16="http://schemas.microsoft.com/office/drawing/2014/main" id="{23CF4E55-C19C-4B3B-8FCF-E71C314E3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CBC65-B90E-4052-90F1-DACD5D48E6E1}"/>
              </a:ext>
            </a:extLst>
          </p:cNvPr>
          <p:cNvSpPr>
            <a:spLocks noGrp="1"/>
          </p:cNvSpPr>
          <p:nvPr>
            <p:ph type="sldNum" sz="quarter" idx="12"/>
          </p:nvPr>
        </p:nvSpPr>
        <p:spPr/>
        <p:txBody>
          <a:bodyPr/>
          <a:lstStyle/>
          <a:p>
            <a:fld id="{C0EDEB34-B104-481C-B56E-E88CD137B244}" type="slidenum">
              <a:rPr lang="en-US" smtClean="0"/>
              <a:t>‹#›</a:t>
            </a:fld>
            <a:endParaRPr lang="en-US"/>
          </a:p>
        </p:txBody>
      </p:sp>
    </p:spTree>
    <p:extLst>
      <p:ext uri="{BB962C8B-B14F-4D97-AF65-F5344CB8AC3E}">
        <p14:creationId xmlns:p14="http://schemas.microsoft.com/office/powerpoint/2010/main" val="163032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6FF8-D270-4D4F-8B35-6FD4EA4E2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D629A8-FD72-44B6-93E2-9D74D7E5B5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88F81-FC0A-4813-8D31-5E8E5FBEAA4C}"/>
              </a:ext>
            </a:extLst>
          </p:cNvPr>
          <p:cNvSpPr>
            <a:spLocks noGrp="1"/>
          </p:cNvSpPr>
          <p:nvPr>
            <p:ph type="dt" sz="half" idx="10"/>
          </p:nvPr>
        </p:nvSpPr>
        <p:spPr/>
        <p:txBody>
          <a:bodyPr/>
          <a:lstStyle/>
          <a:p>
            <a:fld id="{36CDFDE9-6B23-4EAA-8A24-CE798F2606FE}" type="datetimeFigureOut">
              <a:rPr lang="en-US" smtClean="0"/>
              <a:t>4/18/2022</a:t>
            </a:fld>
            <a:endParaRPr lang="en-US"/>
          </a:p>
        </p:txBody>
      </p:sp>
      <p:sp>
        <p:nvSpPr>
          <p:cNvPr id="5" name="Footer Placeholder 4">
            <a:extLst>
              <a:ext uri="{FF2B5EF4-FFF2-40B4-BE49-F238E27FC236}">
                <a16:creationId xmlns:a16="http://schemas.microsoft.com/office/drawing/2014/main" id="{BCB0B095-55EF-4466-938A-F409F4AD2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FD1EE-0C71-4150-BC9F-20685FC30939}"/>
              </a:ext>
            </a:extLst>
          </p:cNvPr>
          <p:cNvSpPr>
            <a:spLocks noGrp="1"/>
          </p:cNvSpPr>
          <p:nvPr>
            <p:ph type="sldNum" sz="quarter" idx="12"/>
          </p:nvPr>
        </p:nvSpPr>
        <p:spPr/>
        <p:txBody>
          <a:bodyPr/>
          <a:lstStyle/>
          <a:p>
            <a:fld id="{C0EDEB34-B104-481C-B56E-E88CD137B244}" type="slidenum">
              <a:rPr lang="en-US" smtClean="0"/>
              <a:t>‹#›</a:t>
            </a:fld>
            <a:endParaRPr lang="en-US"/>
          </a:p>
        </p:txBody>
      </p:sp>
    </p:spTree>
    <p:extLst>
      <p:ext uri="{BB962C8B-B14F-4D97-AF65-F5344CB8AC3E}">
        <p14:creationId xmlns:p14="http://schemas.microsoft.com/office/powerpoint/2010/main" val="473308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0502-8C9F-4C3A-8054-A4584647D0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84D15E-6D59-4C6B-9AFB-D34FB1256B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5DD6E8-2BE6-491F-A470-D67AE8360E12}"/>
              </a:ext>
            </a:extLst>
          </p:cNvPr>
          <p:cNvSpPr>
            <a:spLocks noGrp="1"/>
          </p:cNvSpPr>
          <p:nvPr>
            <p:ph type="dt" sz="half" idx="10"/>
          </p:nvPr>
        </p:nvSpPr>
        <p:spPr/>
        <p:txBody>
          <a:bodyPr/>
          <a:lstStyle/>
          <a:p>
            <a:fld id="{36CDFDE9-6B23-4EAA-8A24-CE798F2606FE}" type="datetimeFigureOut">
              <a:rPr lang="en-US" smtClean="0"/>
              <a:t>4/18/2022</a:t>
            </a:fld>
            <a:endParaRPr lang="en-US"/>
          </a:p>
        </p:txBody>
      </p:sp>
      <p:sp>
        <p:nvSpPr>
          <p:cNvPr id="5" name="Footer Placeholder 4">
            <a:extLst>
              <a:ext uri="{FF2B5EF4-FFF2-40B4-BE49-F238E27FC236}">
                <a16:creationId xmlns:a16="http://schemas.microsoft.com/office/drawing/2014/main" id="{6B9A269E-5ADA-416E-9999-F79862544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B5BAC-8717-4D99-AA20-A5E5A719D405}"/>
              </a:ext>
            </a:extLst>
          </p:cNvPr>
          <p:cNvSpPr>
            <a:spLocks noGrp="1"/>
          </p:cNvSpPr>
          <p:nvPr>
            <p:ph type="sldNum" sz="quarter" idx="12"/>
          </p:nvPr>
        </p:nvSpPr>
        <p:spPr/>
        <p:txBody>
          <a:bodyPr/>
          <a:lstStyle/>
          <a:p>
            <a:fld id="{C0EDEB34-B104-481C-B56E-E88CD137B244}" type="slidenum">
              <a:rPr lang="en-US" smtClean="0"/>
              <a:t>‹#›</a:t>
            </a:fld>
            <a:endParaRPr lang="en-US"/>
          </a:p>
        </p:txBody>
      </p:sp>
    </p:spTree>
    <p:extLst>
      <p:ext uri="{BB962C8B-B14F-4D97-AF65-F5344CB8AC3E}">
        <p14:creationId xmlns:p14="http://schemas.microsoft.com/office/powerpoint/2010/main" val="2496244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F7F6-82C9-4274-AB20-6DF31730B9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5E337D-688E-42A5-8D92-C9CA9837F9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549EDA-45F6-49F3-B824-9BB6D4EE86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E678A-31D5-4DA9-8DD8-50F73F01C52C}"/>
              </a:ext>
            </a:extLst>
          </p:cNvPr>
          <p:cNvSpPr>
            <a:spLocks noGrp="1"/>
          </p:cNvSpPr>
          <p:nvPr>
            <p:ph type="dt" sz="half" idx="10"/>
          </p:nvPr>
        </p:nvSpPr>
        <p:spPr/>
        <p:txBody>
          <a:bodyPr/>
          <a:lstStyle/>
          <a:p>
            <a:fld id="{36CDFDE9-6B23-4EAA-8A24-CE798F2606FE}" type="datetimeFigureOut">
              <a:rPr lang="en-US" smtClean="0"/>
              <a:t>4/18/2022</a:t>
            </a:fld>
            <a:endParaRPr lang="en-US"/>
          </a:p>
        </p:txBody>
      </p:sp>
      <p:sp>
        <p:nvSpPr>
          <p:cNvPr id="6" name="Footer Placeholder 5">
            <a:extLst>
              <a:ext uri="{FF2B5EF4-FFF2-40B4-BE49-F238E27FC236}">
                <a16:creationId xmlns:a16="http://schemas.microsoft.com/office/drawing/2014/main" id="{F432D507-F78A-481D-83A5-C13EBC85E2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D4E88F-A410-4834-A238-D13F14B81BD7}"/>
              </a:ext>
            </a:extLst>
          </p:cNvPr>
          <p:cNvSpPr>
            <a:spLocks noGrp="1"/>
          </p:cNvSpPr>
          <p:nvPr>
            <p:ph type="sldNum" sz="quarter" idx="12"/>
          </p:nvPr>
        </p:nvSpPr>
        <p:spPr/>
        <p:txBody>
          <a:bodyPr/>
          <a:lstStyle/>
          <a:p>
            <a:fld id="{C0EDEB34-B104-481C-B56E-E88CD137B244}" type="slidenum">
              <a:rPr lang="en-US" smtClean="0"/>
              <a:t>‹#›</a:t>
            </a:fld>
            <a:endParaRPr lang="en-US"/>
          </a:p>
        </p:txBody>
      </p:sp>
    </p:spTree>
    <p:extLst>
      <p:ext uri="{BB962C8B-B14F-4D97-AF65-F5344CB8AC3E}">
        <p14:creationId xmlns:p14="http://schemas.microsoft.com/office/powerpoint/2010/main" val="311957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8FEAF-A18D-44A5-B2F7-C10CE6BFE3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80D6E2-BC6C-45D1-BFF9-9295D428F6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3EB17F-3450-4EBD-BF4E-60A24CD99F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6E75F2-BE3B-4792-A87C-9541371CA6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17EE7E-C37B-4679-9D98-8A8D6FB3E1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5DA47E-83F5-4494-B368-9B12234AFCD4}"/>
              </a:ext>
            </a:extLst>
          </p:cNvPr>
          <p:cNvSpPr>
            <a:spLocks noGrp="1"/>
          </p:cNvSpPr>
          <p:nvPr>
            <p:ph type="dt" sz="half" idx="10"/>
          </p:nvPr>
        </p:nvSpPr>
        <p:spPr/>
        <p:txBody>
          <a:bodyPr/>
          <a:lstStyle/>
          <a:p>
            <a:fld id="{36CDFDE9-6B23-4EAA-8A24-CE798F2606FE}" type="datetimeFigureOut">
              <a:rPr lang="en-US" smtClean="0"/>
              <a:t>4/18/2022</a:t>
            </a:fld>
            <a:endParaRPr lang="en-US"/>
          </a:p>
        </p:txBody>
      </p:sp>
      <p:sp>
        <p:nvSpPr>
          <p:cNvPr id="8" name="Footer Placeholder 7">
            <a:extLst>
              <a:ext uri="{FF2B5EF4-FFF2-40B4-BE49-F238E27FC236}">
                <a16:creationId xmlns:a16="http://schemas.microsoft.com/office/drawing/2014/main" id="{7BC7C7B8-E462-4458-898C-2C154B51FB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4C5A65-CA96-4E1D-B599-F4A766218E83}"/>
              </a:ext>
            </a:extLst>
          </p:cNvPr>
          <p:cNvSpPr>
            <a:spLocks noGrp="1"/>
          </p:cNvSpPr>
          <p:nvPr>
            <p:ph type="sldNum" sz="quarter" idx="12"/>
          </p:nvPr>
        </p:nvSpPr>
        <p:spPr/>
        <p:txBody>
          <a:bodyPr/>
          <a:lstStyle/>
          <a:p>
            <a:fld id="{C0EDEB34-B104-481C-B56E-E88CD137B244}" type="slidenum">
              <a:rPr lang="en-US" smtClean="0"/>
              <a:t>‹#›</a:t>
            </a:fld>
            <a:endParaRPr lang="en-US"/>
          </a:p>
        </p:txBody>
      </p:sp>
    </p:spTree>
    <p:extLst>
      <p:ext uri="{BB962C8B-B14F-4D97-AF65-F5344CB8AC3E}">
        <p14:creationId xmlns:p14="http://schemas.microsoft.com/office/powerpoint/2010/main" val="204562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50F72-CF6C-41D0-B87A-05A75946A1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22424-F44A-46F2-8A73-4B941CD4F28C}"/>
              </a:ext>
            </a:extLst>
          </p:cNvPr>
          <p:cNvSpPr>
            <a:spLocks noGrp="1"/>
          </p:cNvSpPr>
          <p:nvPr>
            <p:ph type="dt" sz="half" idx="10"/>
          </p:nvPr>
        </p:nvSpPr>
        <p:spPr/>
        <p:txBody>
          <a:bodyPr/>
          <a:lstStyle/>
          <a:p>
            <a:fld id="{36CDFDE9-6B23-4EAA-8A24-CE798F2606FE}" type="datetimeFigureOut">
              <a:rPr lang="en-US" smtClean="0"/>
              <a:t>4/18/2022</a:t>
            </a:fld>
            <a:endParaRPr lang="en-US"/>
          </a:p>
        </p:txBody>
      </p:sp>
      <p:sp>
        <p:nvSpPr>
          <p:cNvPr id="4" name="Footer Placeholder 3">
            <a:extLst>
              <a:ext uri="{FF2B5EF4-FFF2-40B4-BE49-F238E27FC236}">
                <a16:creationId xmlns:a16="http://schemas.microsoft.com/office/drawing/2014/main" id="{8578C5C1-9A46-48D6-BFA1-77672918E8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27AE08-3963-4621-9199-D8C9212BB159}"/>
              </a:ext>
            </a:extLst>
          </p:cNvPr>
          <p:cNvSpPr>
            <a:spLocks noGrp="1"/>
          </p:cNvSpPr>
          <p:nvPr>
            <p:ph type="sldNum" sz="quarter" idx="12"/>
          </p:nvPr>
        </p:nvSpPr>
        <p:spPr/>
        <p:txBody>
          <a:bodyPr/>
          <a:lstStyle/>
          <a:p>
            <a:fld id="{C0EDEB34-B104-481C-B56E-E88CD137B244}" type="slidenum">
              <a:rPr lang="en-US" smtClean="0"/>
              <a:t>‹#›</a:t>
            </a:fld>
            <a:endParaRPr lang="en-US"/>
          </a:p>
        </p:txBody>
      </p:sp>
    </p:spTree>
    <p:extLst>
      <p:ext uri="{BB962C8B-B14F-4D97-AF65-F5344CB8AC3E}">
        <p14:creationId xmlns:p14="http://schemas.microsoft.com/office/powerpoint/2010/main" val="3571750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20BFB6-C333-44AD-9D11-FFAFAD7EBE22}"/>
              </a:ext>
            </a:extLst>
          </p:cNvPr>
          <p:cNvSpPr>
            <a:spLocks noGrp="1"/>
          </p:cNvSpPr>
          <p:nvPr>
            <p:ph type="dt" sz="half" idx="10"/>
          </p:nvPr>
        </p:nvSpPr>
        <p:spPr/>
        <p:txBody>
          <a:bodyPr/>
          <a:lstStyle/>
          <a:p>
            <a:fld id="{36CDFDE9-6B23-4EAA-8A24-CE798F2606FE}" type="datetimeFigureOut">
              <a:rPr lang="en-US" smtClean="0"/>
              <a:t>4/18/2022</a:t>
            </a:fld>
            <a:endParaRPr lang="en-US"/>
          </a:p>
        </p:txBody>
      </p:sp>
      <p:sp>
        <p:nvSpPr>
          <p:cNvPr id="3" name="Footer Placeholder 2">
            <a:extLst>
              <a:ext uri="{FF2B5EF4-FFF2-40B4-BE49-F238E27FC236}">
                <a16:creationId xmlns:a16="http://schemas.microsoft.com/office/drawing/2014/main" id="{C8FF3A98-2B60-470A-A74B-0CD08C1F48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D80C9-9AD3-44DC-9A3D-244A8C03662F}"/>
              </a:ext>
            </a:extLst>
          </p:cNvPr>
          <p:cNvSpPr>
            <a:spLocks noGrp="1"/>
          </p:cNvSpPr>
          <p:nvPr>
            <p:ph type="sldNum" sz="quarter" idx="12"/>
          </p:nvPr>
        </p:nvSpPr>
        <p:spPr/>
        <p:txBody>
          <a:bodyPr/>
          <a:lstStyle/>
          <a:p>
            <a:fld id="{C0EDEB34-B104-481C-B56E-E88CD137B244}" type="slidenum">
              <a:rPr lang="en-US" smtClean="0"/>
              <a:t>‹#›</a:t>
            </a:fld>
            <a:endParaRPr lang="en-US"/>
          </a:p>
        </p:txBody>
      </p:sp>
    </p:spTree>
    <p:extLst>
      <p:ext uri="{BB962C8B-B14F-4D97-AF65-F5344CB8AC3E}">
        <p14:creationId xmlns:p14="http://schemas.microsoft.com/office/powerpoint/2010/main" val="2938633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C5736-868B-4429-B6CB-03A17BFA05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473C7E-E359-4DE1-A788-20690E305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B9D8A3-7364-4223-AD63-DCE9A84ED3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7AD91-26C4-4DAF-9649-70D421406843}"/>
              </a:ext>
            </a:extLst>
          </p:cNvPr>
          <p:cNvSpPr>
            <a:spLocks noGrp="1"/>
          </p:cNvSpPr>
          <p:nvPr>
            <p:ph type="dt" sz="half" idx="10"/>
          </p:nvPr>
        </p:nvSpPr>
        <p:spPr/>
        <p:txBody>
          <a:bodyPr/>
          <a:lstStyle/>
          <a:p>
            <a:fld id="{36CDFDE9-6B23-4EAA-8A24-CE798F2606FE}" type="datetimeFigureOut">
              <a:rPr lang="en-US" smtClean="0"/>
              <a:t>4/18/2022</a:t>
            </a:fld>
            <a:endParaRPr lang="en-US"/>
          </a:p>
        </p:txBody>
      </p:sp>
      <p:sp>
        <p:nvSpPr>
          <p:cNvPr id="6" name="Footer Placeholder 5">
            <a:extLst>
              <a:ext uri="{FF2B5EF4-FFF2-40B4-BE49-F238E27FC236}">
                <a16:creationId xmlns:a16="http://schemas.microsoft.com/office/drawing/2014/main" id="{B12E845C-449C-4FA1-8FD8-DB2E9A4F9A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C1CFD-7338-4B18-AD1E-4CBBA75F0071}"/>
              </a:ext>
            </a:extLst>
          </p:cNvPr>
          <p:cNvSpPr>
            <a:spLocks noGrp="1"/>
          </p:cNvSpPr>
          <p:nvPr>
            <p:ph type="sldNum" sz="quarter" idx="12"/>
          </p:nvPr>
        </p:nvSpPr>
        <p:spPr/>
        <p:txBody>
          <a:bodyPr/>
          <a:lstStyle/>
          <a:p>
            <a:fld id="{C0EDEB34-B104-481C-B56E-E88CD137B244}" type="slidenum">
              <a:rPr lang="en-US" smtClean="0"/>
              <a:t>‹#›</a:t>
            </a:fld>
            <a:endParaRPr lang="en-US"/>
          </a:p>
        </p:txBody>
      </p:sp>
    </p:spTree>
    <p:extLst>
      <p:ext uri="{BB962C8B-B14F-4D97-AF65-F5344CB8AC3E}">
        <p14:creationId xmlns:p14="http://schemas.microsoft.com/office/powerpoint/2010/main" val="542171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A4F56-240A-43B9-A91E-823950B69E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24B0AE-7EB0-4BA0-B963-649A7971DE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F9CBEB-5172-4A1E-9E40-7ADED6047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1646B-9F24-489D-B3D4-A92B6D8B0134}"/>
              </a:ext>
            </a:extLst>
          </p:cNvPr>
          <p:cNvSpPr>
            <a:spLocks noGrp="1"/>
          </p:cNvSpPr>
          <p:nvPr>
            <p:ph type="dt" sz="half" idx="10"/>
          </p:nvPr>
        </p:nvSpPr>
        <p:spPr/>
        <p:txBody>
          <a:bodyPr/>
          <a:lstStyle/>
          <a:p>
            <a:fld id="{36CDFDE9-6B23-4EAA-8A24-CE798F2606FE}" type="datetimeFigureOut">
              <a:rPr lang="en-US" smtClean="0"/>
              <a:t>4/18/2022</a:t>
            </a:fld>
            <a:endParaRPr lang="en-US"/>
          </a:p>
        </p:txBody>
      </p:sp>
      <p:sp>
        <p:nvSpPr>
          <p:cNvPr id="6" name="Footer Placeholder 5">
            <a:extLst>
              <a:ext uri="{FF2B5EF4-FFF2-40B4-BE49-F238E27FC236}">
                <a16:creationId xmlns:a16="http://schemas.microsoft.com/office/drawing/2014/main" id="{995513B6-D0D3-4705-AB18-5047ED1693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44046-7680-4775-B1A7-DB63EA3A0A9D}"/>
              </a:ext>
            </a:extLst>
          </p:cNvPr>
          <p:cNvSpPr>
            <a:spLocks noGrp="1"/>
          </p:cNvSpPr>
          <p:nvPr>
            <p:ph type="sldNum" sz="quarter" idx="12"/>
          </p:nvPr>
        </p:nvSpPr>
        <p:spPr/>
        <p:txBody>
          <a:bodyPr/>
          <a:lstStyle/>
          <a:p>
            <a:fld id="{C0EDEB34-B104-481C-B56E-E88CD137B244}" type="slidenum">
              <a:rPr lang="en-US" smtClean="0"/>
              <a:t>‹#›</a:t>
            </a:fld>
            <a:endParaRPr lang="en-US"/>
          </a:p>
        </p:txBody>
      </p:sp>
    </p:spTree>
    <p:extLst>
      <p:ext uri="{BB962C8B-B14F-4D97-AF65-F5344CB8AC3E}">
        <p14:creationId xmlns:p14="http://schemas.microsoft.com/office/powerpoint/2010/main" val="3637739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4739E3-A7DC-4F2A-818F-425FA0FD01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6CF01D-E7DD-436D-985A-863F84062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1A8A4-FE58-4EF8-9F3B-F9D2204446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DFDE9-6B23-4EAA-8A24-CE798F2606FE}" type="datetimeFigureOut">
              <a:rPr lang="en-US" smtClean="0"/>
              <a:t>4/18/2022</a:t>
            </a:fld>
            <a:endParaRPr lang="en-US"/>
          </a:p>
        </p:txBody>
      </p:sp>
      <p:sp>
        <p:nvSpPr>
          <p:cNvPr id="5" name="Footer Placeholder 4">
            <a:extLst>
              <a:ext uri="{FF2B5EF4-FFF2-40B4-BE49-F238E27FC236}">
                <a16:creationId xmlns:a16="http://schemas.microsoft.com/office/drawing/2014/main" id="{CAFFE751-A340-442E-A703-B1D81053A1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3930FF-3EA7-4131-BABA-626D74855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DEB34-B104-481C-B56E-E88CD137B244}" type="slidenum">
              <a:rPr lang="en-US" smtClean="0"/>
              <a:t>‹#›</a:t>
            </a:fld>
            <a:endParaRPr lang="en-US"/>
          </a:p>
        </p:txBody>
      </p:sp>
    </p:spTree>
    <p:extLst>
      <p:ext uri="{BB962C8B-B14F-4D97-AF65-F5344CB8AC3E}">
        <p14:creationId xmlns:p14="http://schemas.microsoft.com/office/powerpoint/2010/main" val="383965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5.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6D4E75-E0D8-4297-92A2-EFC52F341CF8}"/>
              </a:ext>
            </a:extLst>
          </p:cNvPr>
          <p:cNvPicPr>
            <a:picLocks noChangeAspect="1"/>
          </p:cNvPicPr>
          <p:nvPr/>
        </p:nvPicPr>
        <p:blipFill rotWithShape="1">
          <a:blip r:embed="rId2">
            <a:extLst>
              <a:ext uri="{28A0092B-C50C-407E-A947-70E740481C1C}">
                <a14:useLocalDpi xmlns:a14="http://schemas.microsoft.com/office/drawing/2010/main" val="0"/>
              </a:ext>
            </a:extLst>
          </a:blip>
          <a:srcRect l="32060" t="18684" b="9899"/>
          <a:stretch/>
        </p:blipFill>
        <p:spPr>
          <a:xfrm>
            <a:off x="0" y="-81644"/>
            <a:ext cx="12192000" cy="7208905"/>
          </a:xfrm>
          <a:prstGeom prst="rect">
            <a:avLst/>
          </a:prstGeom>
        </p:spPr>
      </p:pic>
      <p:pic>
        <p:nvPicPr>
          <p:cNvPr id="3" name="Picture 2">
            <a:extLst>
              <a:ext uri="{FF2B5EF4-FFF2-40B4-BE49-F238E27FC236}">
                <a16:creationId xmlns:a16="http://schemas.microsoft.com/office/drawing/2014/main" id="{16B6E2F6-2B42-4D7C-904B-349AEABF60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76" b="91557" l="1786" r="97643"/>
                    </a14:imgEffect>
                  </a14:imgLayer>
                </a14:imgProps>
              </a:ext>
              <a:ext uri="{28A0092B-C50C-407E-A947-70E740481C1C}">
                <a14:useLocalDpi xmlns:a14="http://schemas.microsoft.com/office/drawing/2010/main" val="0"/>
              </a:ext>
            </a:extLst>
          </a:blip>
          <a:srcRect l="3034" t="1789" r="1631" b="2764"/>
          <a:stretch/>
        </p:blipFill>
        <p:spPr>
          <a:xfrm>
            <a:off x="4084126" y="265660"/>
            <a:ext cx="4562842" cy="6956851"/>
          </a:xfrm>
          <a:prstGeom prst="rect">
            <a:avLst/>
          </a:prstGeom>
        </p:spPr>
      </p:pic>
      <p:pic>
        <p:nvPicPr>
          <p:cNvPr id="10" name="Picture 9">
            <a:extLst>
              <a:ext uri="{FF2B5EF4-FFF2-40B4-BE49-F238E27FC236}">
                <a16:creationId xmlns:a16="http://schemas.microsoft.com/office/drawing/2014/main" id="{3226836A-8F8C-486A-A21A-71328431F48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10020832" y="4889367"/>
            <a:ext cx="1294868" cy="1126480"/>
          </a:xfrm>
          <a:prstGeom prst="rect">
            <a:avLst/>
          </a:prstGeom>
        </p:spPr>
      </p:pic>
    </p:spTree>
    <p:extLst>
      <p:ext uri="{BB962C8B-B14F-4D97-AF65-F5344CB8AC3E}">
        <p14:creationId xmlns:p14="http://schemas.microsoft.com/office/powerpoint/2010/main" val="242936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DF09A1-EEBF-412C-B259-5706472C3D75}"/>
              </a:ext>
            </a:extLst>
          </p:cNvPr>
          <p:cNvSpPr/>
          <p:nvPr/>
        </p:nvSpPr>
        <p:spPr>
          <a:xfrm>
            <a:off x="453983" y="405743"/>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2367B9-DC03-49DF-A188-AFDBF8558E8A}"/>
              </a:ext>
            </a:extLst>
          </p:cNvPr>
          <p:cNvSpPr txBox="1"/>
          <p:nvPr/>
        </p:nvSpPr>
        <p:spPr>
          <a:xfrm>
            <a:off x="447548" y="422270"/>
            <a:ext cx="5514111" cy="5062924"/>
          </a:xfrm>
          <a:prstGeom prst="rect">
            <a:avLst/>
          </a:prstGeom>
          <a:noFill/>
        </p:spPr>
        <p:txBody>
          <a:bodyPr wrap="square" rtlCol="0">
            <a:spAutoFit/>
          </a:bodyPr>
          <a:lstStyle/>
          <a:p>
            <a:r>
              <a:rPr lang="en-US" sz="2800" b="1" dirty="0">
                <a:cs typeface="Aharoni" panose="02010803020104030203" pitchFamily="2" charset="-79"/>
              </a:rPr>
              <a:t>Troubleshooting part 1</a:t>
            </a:r>
          </a:p>
          <a:p>
            <a:endParaRPr lang="en-US" sz="500" dirty="0">
              <a:cs typeface="Aharoni" panose="02010803020104030203" pitchFamily="2" charset="-79"/>
            </a:endParaRPr>
          </a:p>
          <a:p>
            <a:r>
              <a:rPr lang="en-US" b="1" u="sng" dirty="0">
                <a:cs typeface="Aharoni" panose="02010803020104030203" pitchFamily="2" charset="-79"/>
              </a:rPr>
              <a:t>Tool 1: When a child is too upset to cooperate, </a:t>
            </a:r>
          </a:p>
          <a:p>
            <a:r>
              <a:rPr lang="en-US" b="1" u="sng" dirty="0">
                <a:cs typeface="Aharoni" panose="02010803020104030203" pitchFamily="2" charset="-79"/>
              </a:rPr>
              <a:t>go back to Acknowledging Feelings</a:t>
            </a:r>
          </a:p>
          <a:p>
            <a:endParaRPr lang="en-US" sz="500" b="1" dirty="0">
              <a:cs typeface="Aharoni" panose="02010803020104030203" pitchFamily="2" charset="-79"/>
            </a:endParaRPr>
          </a:p>
          <a:p>
            <a:r>
              <a:rPr lang="en-US" sz="1600" dirty="0">
                <a:cs typeface="Aharoni" panose="02010803020104030203" pitchFamily="2" charset="-79"/>
              </a:rPr>
              <a:t>“You don’t even want to think about visiting your friend another time. You were looking forward to going today!”</a:t>
            </a:r>
          </a:p>
          <a:p>
            <a:endParaRPr lang="en-US" sz="500" dirty="0">
              <a:cs typeface="Aharoni" panose="02010803020104030203" pitchFamily="2" charset="-79"/>
            </a:endParaRPr>
          </a:p>
          <a:p>
            <a:r>
              <a:rPr lang="en-US" sz="1600" b="1" dirty="0">
                <a:cs typeface="Aharoni" panose="02010803020104030203" pitchFamily="2" charset="-79"/>
              </a:rPr>
              <a:t>Make sure your tone of voice matches the emotion</a:t>
            </a:r>
          </a:p>
          <a:p>
            <a:r>
              <a:rPr lang="en-US" sz="1600" dirty="0">
                <a:cs typeface="Aharoni" panose="02010803020104030203" pitchFamily="2" charset="-79"/>
              </a:rPr>
              <a:t>“That’s so disappointing!”</a:t>
            </a:r>
          </a:p>
          <a:p>
            <a:endParaRPr lang="en-US" sz="500" dirty="0">
              <a:cs typeface="Aharoni" panose="02010803020104030203" pitchFamily="2" charset="-79"/>
            </a:endParaRPr>
          </a:p>
          <a:p>
            <a:r>
              <a:rPr lang="en-US" sz="1600" b="1" dirty="0">
                <a:cs typeface="Aharoni" panose="02010803020104030203" pitchFamily="2" charset="-79"/>
              </a:rPr>
              <a:t>Try a grunt a instead of words</a:t>
            </a:r>
          </a:p>
          <a:p>
            <a:r>
              <a:rPr lang="en-US" sz="1600" dirty="0">
                <a:cs typeface="Aharoni" panose="02010803020104030203" pitchFamily="2" charset="-79"/>
              </a:rPr>
              <a:t>“Ugh!” “</a:t>
            </a:r>
            <a:r>
              <a:rPr lang="en-US" sz="1600" dirty="0" err="1">
                <a:cs typeface="Aharoni" panose="02010803020104030203" pitchFamily="2" charset="-79"/>
              </a:rPr>
              <a:t>Mmph</a:t>
            </a:r>
            <a:r>
              <a:rPr lang="en-US" sz="1600" dirty="0">
                <a:cs typeface="Aharoni" panose="02010803020104030203" pitchFamily="2" charset="-79"/>
              </a:rPr>
              <a:t>!”</a:t>
            </a:r>
          </a:p>
          <a:p>
            <a:endParaRPr lang="en-US" sz="500" dirty="0">
              <a:cs typeface="Aharoni" panose="02010803020104030203" pitchFamily="2" charset="-79"/>
            </a:endParaRPr>
          </a:p>
          <a:p>
            <a:r>
              <a:rPr lang="en-US" sz="1600" b="1" dirty="0">
                <a:cs typeface="Aharoni" panose="02010803020104030203" pitchFamily="2" charset="-79"/>
              </a:rPr>
              <a:t>Put your child’s thoughts into words</a:t>
            </a:r>
          </a:p>
          <a:p>
            <a:r>
              <a:rPr lang="en-US" sz="1600" dirty="0">
                <a:cs typeface="Aharoni" panose="02010803020104030203" pitchFamily="2" charset="-79"/>
              </a:rPr>
              <a:t>“Stupid Legos! They should stick together and stay together!”</a:t>
            </a:r>
          </a:p>
          <a:p>
            <a:endParaRPr lang="en-US" sz="500" dirty="0">
              <a:cs typeface="Aharoni" panose="02010803020104030203" pitchFamily="2" charset="-79"/>
            </a:endParaRPr>
          </a:p>
          <a:p>
            <a:r>
              <a:rPr lang="en-US" sz="1600" b="1" dirty="0">
                <a:cs typeface="Aharoni" panose="02010803020104030203" pitchFamily="2" charset="-79"/>
              </a:rPr>
              <a:t>Tell the Story of what happened</a:t>
            </a:r>
          </a:p>
          <a:p>
            <a:r>
              <a:rPr lang="en-US" sz="1600" dirty="0">
                <a:cs typeface="Aharoni" panose="02010803020104030203" pitchFamily="2" charset="-79"/>
              </a:rPr>
              <a:t>“You worked for a long time on that spaceship. You used blue blocks for the base and red bricks for the lights and it was almost ready to launch! All it needed was the fins on the rockets.”</a:t>
            </a:r>
          </a:p>
          <a:p>
            <a:endParaRPr lang="en-US" sz="500" b="1" dirty="0">
              <a:cs typeface="Aharoni" panose="02010803020104030203" pitchFamily="2" charset="-79"/>
            </a:endParaRPr>
          </a:p>
          <a:p>
            <a:endParaRPr lang="en-US" sz="500" b="1" u="sng" dirty="0">
              <a:cs typeface="Aharoni" panose="02010803020104030203" pitchFamily="2" charset="-79"/>
            </a:endParaRPr>
          </a:p>
        </p:txBody>
      </p:sp>
      <p:pic>
        <p:nvPicPr>
          <p:cNvPr id="3" name="Picture 2">
            <a:extLst>
              <a:ext uri="{FF2B5EF4-FFF2-40B4-BE49-F238E27FC236}">
                <a16:creationId xmlns:a16="http://schemas.microsoft.com/office/drawing/2014/main" id="{9596C8D8-9C11-479E-999D-5410FF1FCCC1}"/>
              </a:ext>
            </a:extLst>
          </p:cNvPr>
          <p:cNvPicPr>
            <a:picLocks noChangeAspect="1"/>
          </p:cNvPicPr>
          <p:nvPr/>
        </p:nvPicPr>
        <p:blipFill rotWithShape="1">
          <a:blip r:embed="rId2">
            <a:extLst>
              <a:ext uri="{28A0092B-C50C-407E-A947-70E740481C1C}">
                <a14:useLocalDpi xmlns:a14="http://schemas.microsoft.com/office/drawing/2010/main" val="0"/>
              </a:ext>
            </a:extLst>
          </a:blip>
          <a:srcRect l="35375" t="5129" r="27636"/>
          <a:stretch/>
        </p:blipFill>
        <p:spPr>
          <a:xfrm>
            <a:off x="5050079" y="516052"/>
            <a:ext cx="849485" cy="637309"/>
          </a:xfrm>
          <a:prstGeom prst="rect">
            <a:avLst/>
          </a:prstGeom>
        </p:spPr>
      </p:pic>
      <p:pic>
        <p:nvPicPr>
          <p:cNvPr id="17" name="Picture 16">
            <a:extLst>
              <a:ext uri="{FF2B5EF4-FFF2-40B4-BE49-F238E27FC236}">
                <a16:creationId xmlns:a16="http://schemas.microsoft.com/office/drawing/2014/main" id="{B04617E2-C4A2-4434-8B6C-EAD6CFF73B6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58900" y1="90000" x2="73800" y2="19300"/>
                        <a14:foregroundMark x1="62300" y1="49800" x2="67000" y2="37500"/>
                        <a14:foregroundMark x1="56000" y1="59000" x2="66100" y2="34600"/>
                        <a14:foregroundMark x1="68400" y1="67000" x2="72700" y2="34500"/>
                        <a14:foregroundMark x1="75100" y1="33600" x2="76500" y2="19600"/>
                        <a14:foregroundMark x1="16300" y1="58400" x2="12500" y2="37100"/>
                        <a14:foregroundMark x1="32100" y1="82500" x2="60000" y2="67900"/>
                        <a14:foregroundMark x1="29600" y1="73700" x2="50300" y2="62700"/>
                        <a14:foregroundMark x1="38000" y1="58700" x2="58400" y2="80000"/>
                        <a14:foregroundMark x1="32400" y1="66700" x2="50300" y2="80300"/>
                        <a14:foregroundMark x1="45700" y1="82500" x2="75100" y2="71900"/>
                        <a14:foregroundMark x1="64100" y1="68800" x2="81700" y2="88100"/>
                        <a14:foregroundMark x1="63200" y1="89800" x2="76100" y2="73300"/>
                        <a14:foregroundMark x1="62600" y1="82300" x2="81900" y2="79200"/>
                        <a14:foregroundMark x1="54000" y1="56900" x2="14100" y2="51500"/>
                        <a14:foregroundMark x1="60400" y1="54600" x2="21000" y2="50000"/>
                        <a14:foregroundMark x1="60900" y1="53900" x2="28200" y2="47000"/>
                        <a14:foregroundMark x1="2300" y1="50400" x2="28500" y2="45800"/>
                        <a14:foregroundMark x1="15800" y1="47700" x2="2200" y2="49000"/>
                        <a14:foregroundMark x1="2500" y1="51000" x2="5200" y2="62500"/>
                        <a14:foregroundMark x1="21000" y1="50000" x2="300" y2="63100"/>
                        <a14:foregroundMark x1="19800" y1="49000" x2="3400" y2="52100"/>
                        <a14:foregroundMark x1="1700" y1="57500" x2="2200" y2="98400"/>
                        <a14:foregroundMark x1="1400" y1="80800" x2="58300" y2="99200"/>
                        <a14:foregroundMark x1="3700" y1="98500" x2="24300" y2="83400"/>
                        <a14:foregroundMark x1="2000" y1="84600" x2="2000" y2="84600"/>
                        <a14:foregroundMark x1="1000" y1="83800" x2="27000" y2="93500"/>
                        <a14:foregroundMark x1="5900" y1="99200" x2="24700" y2="88300"/>
                        <a14:foregroundMark x1="9100" y1="99300" x2="27800" y2="89500"/>
                        <a14:foregroundMark x1="15500" y1="99000" x2="27000" y2="91200"/>
                        <a14:foregroundMark x1="21200" y1="98700" x2="39900" y2="92900"/>
                        <a14:foregroundMark x1="27800" y1="98700" x2="50200" y2="95200"/>
                        <a14:foregroundMark x1="53400" y1="96200" x2="98000" y2="99000"/>
                        <a14:foregroundMark x1="62300" y1="98900" x2="87700" y2="98900"/>
                        <a14:foregroundMark x1="96000" y1="81400" x2="95100" y2="59900"/>
                        <a14:foregroundMark x1="80800" y1="75900" x2="82000" y2="57300"/>
                        <a14:foregroundMark x1="88000" y1="78800" x2="88900" y2="56900"/>
                        <a14:foregroundMark x1="98900" y1="75900" x2="76200" y2="63000"/>
                        <a14:foregroundMark x1="74800" y1="58700" x2="98100" y2="70800"/>
                        <a14:foregroundMark x1="75400" y1="17200" x2="81400" y2="7400"/>
                        <a14:foregroundMark x1="72400" y1="13200" x2="70500" y2="13500"/>
                        <a14:foregroundMark x1="80300" y1="16100" x2="83100" y2="15500"/>
                      </a14:backgroundRemoval>
                    </a14:imgEffect>
                  </a14:imgLayer>
                </a14:imgProps>
              </a:ext>
              <a:ext uri="{28A0092B-C50C-407E-A947-70E740481C1C}">
                <a14:useLocalDpi xmlns:a14="http://schemas.microsoft.com/office/drawing/2010/main" val="0"/>
              </a:ext>
            </a:extLst>
          </a:blip>
          <a:srcRect b="15505"/>
          <a:stretch/>
        </p:blipFill>
        <p:spPr>
          <a:xfrm rot="20026913">
            <a:off x="4822565" y="5762276"/>
            <a:ext cx="1169276" cy="987982"/>
          </a:xfrm>
          <a:prstGeom prst="rect">
            <a:avLst/>
          </a:prstGeom>
        </p:spPr>
      </p:pic>
      <p:sp>
        <p:nvSpPr>
          <p:cNvPr id="7" name="TextBox 6">
            <a:extLst>
              <a:ext uri="{FF2B5EF4-FFF2-40B4-BE49-F238E27FC236}">
                <a16:creationId xmlns:a16="http://schemas.microsoft.com/office/drawing/2014/main" id="{04841D9E-638C-41C5-9FBE-3E848F943B29}"/>
              </a:ext>
            </a:extLst>
          </p:cNvPr>
          <p:cNvSpPr txBox="1"/>
          <p:nvPr/>
        </p:nvSpPr>
        <p:spPr>
          <a:xfrm>
            <a:off x="375253" y="6331426"/>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pic>
        <p:nvPicPr>
          <p:cNvPr id="8" name="Picture 7">
            <a:extLst>
              <a:ext uri="{FF2B5EF4-FFF2-40B4-BE49-F238E27FC236}">
                <a16:creationId xmlns:a16="http://schemas.microsoft.com/office/drawing/2014/main" id="{7056CD1D-CD8C-4B43-A8AB-9BC25DAD927A}"/>
              </a:ext>
            </a:extLst>
          </p:cNvPr>
          <p:cNvPicPr>
            <a:picLocks noChangeAspect="1"/>
          </p:cNvPicPr>
          <p:nvPr/>
        </p:nvPicPr>
        <p:blipFill>
          <a:blip r:embed="rId5"/>
          <a:stretch>
            <a:fillRect/>
          </a:stretch>
        </p:blipFill>
        <p:spPr>
          <a:xfrm>
            <a:off x="5765159" y="407247"/>
            <a:ext cx="230642" cy="165327"/>
          </a:xfrm>
          <a:prstGeom prst="rect">
            <a:avLst/>
          </a:prstGeom>
        </p:spPr>
      </p:pic>
    </p:spTree>
    <p:extLst>
      <p:ext uri="{BB962C8B-B14F-4D97-AF65-F5344CB8AC3E}">
        <p14:creationId xmlns:p14="http://schemas.microsoft.com/office/powerpoint/2010/main" val="699156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B58B7C-BC4A-444A-8F64-569A8B0E90A8}"/>
              </a:ext>
            </a:extLst>
          </p:cNvPr>
          <p:cNvSpPr/>
          <p:nvPr/>
        </p:nvSpPr>
        <p:spPr>
          <a:xfrm>
            <a:off x="461901" y="408429"/>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8AA15E-AEE3-4E26-9AF9-26876CC5E538}"/>
              </a:ext>
            </a:extLst>
          </p:cNvPr>
          <p:cNvPicPr>
            <a:picLocks noChangeAspect="1"/>
          </p:cNvPicPr>
          <p:nvPr/>
        </p:nvPicPr>
        <p:blipFill rotWithShape="1">
          <a:blip r:embed="rId2">
            <a:extLst>
              <a:ext uri="{28A0092B-C50C-407E-A947-70E740481C1C}">
                <a14:useLocalDpi xmlns:a14="http://schemas.microsoft.com/office/drawing/2010/main" val="0"/>
              </a:ext>
            </a:extLst>
          </a:blip>
          <a:srcRect l="18341" r="54943"/>
          <a:stretch/>
        </p:blipFill>
        <p:spPr>
          <a:xfrm>
            <a:off x="4956448" y="5389138"/>
            <a:ext cx="936434" cy="1025236"/>
          </a:xfrm>
          <a:prstGeom prst="rect">
            <a:avLst/>
          </a:prstGeom>
        </p:spPr>
      </p:pic>
      <p:sp>
        <p:nvSpPr>
          <p:cNvPr id="10" name="TextBox 9">
            <a:extLst>
              <a:ext uri="{FF2B5EF4-FFF2-40B4-BE49-F238E27FC236}">
                <a16:creationId xmlns:a16="http://schemas.microsoft.com/office/drawing/2014/main" id="{9A4EC8D8-46FB-4E83-804A-4FBF74592C30}"/>
              </a:ext>
            </a:extLst>
          </p:cNvPr>
          <p:cNvSpPr txBox="1"/>
          <p:nvPr/>
        </p:nvSpPr>
        <p:spPr>
          <a:xfrm>
            <a:off x="449627" y="424754"/>
            <a:ext cx="5514111" cy="5509200"/>
          </a:xfrm>
          <a:prstGeom prst="rect">
            <a:avLst/>
          </a:prstGeom>
          <a:noFill/>
        </p:spPr>
        <p:txBody>
          <a:bodyPr wrap="square" rtlCol="0">
            <a:spAutoFit/>
          </a:bodyPr>
          <a:lstStyle/>
          <a:p>
            <a:r>
              <a:rPr lang="en-US" sz="2800" b="1" dirty="0">
                <a:cs typeface="Aharoni" panose="02010803020104030203" pitchFamily="2" charset="-79"/>
              </a:rPr>
              <a:t>Troubleshooting part 2</a:t>
            </a:r>
            <a:endParaRPr lang="en-US" sz="500" dirty="0">
              <a:cs typeface="Aharoni" panose="02010803020104030203" pitchFamily="2" charset="-79"/>
            </a:endParaRPr>
          </a:p>
          <a:p>
            <a:r>
              <a:rPr lang="en-US" b="1" u="sng" dirty="0">
                <a:cs typeface="Aharoni" panose="02010803020104030203" pitchFamily="2" charset="-79"/>
              </a:rPr>
              <a:t>Tool 2: Give your child Time to Recover</a:t>
            </a:r>
          </a:p>
          <a:p>
            <a:endParaRPr lang="en-US" sz="500" b="1" dirty="0">
              <a:cs typeface="Aharoni" panose="02010803020104030203" pitchFamily="2" charset="-79"/>
            </a:endParaRPr>
          </a:p>
          <a:p>
            <a:r>
              <a:rPr lang="en-US" sz="1400" dirty="0">
                <a:cs typeface="Aharoni" panose="02010803020104030203" pitchFamily="2" charset="-79"/>
              </a:rPr>
              <a:t>“I can see how sad you are. I’ll be in the kitchen making dinner. Come join me when you’re ready!”</a:t>
            </a:r>
          </a:p>
          <a:p>
            <a:endParaRPr lang="en-US" sz="500" b="1" dirty="0">
              <a:cs typeface="Aharoni" panose="02010803020104030203" pitchFamily="2" charset="-79"/>
            </a:endParaRPr>
          </a:p>
          <a:p>
            <a:r>
              <a:rPr lang="en-US" b="1" u="sng" dirty="0">
                <a:cs typeface="Aharoni" panose="02010803020104030203" pitchFamily="2" charset="-79"/>
              </a:rPr>
              <a:t>Tool 3: Help a child climb out of the pit of despair by Acknowledging Feelings, Giving Information, and Offering Choices</a:t>
            </a:r>
          </a:p>
          <a:p>
            <a:endParaRPr lang="en-US" sz="500" b="1" u="sng" dirty="0">
              <a:cs typeface="Aharoni" panose="02010803020104030203" pitchFamily="2" charset="-79"/>
            </a:endParaRPr>
          </a:p>
          <a:p>
            <a:r>
              <a:rPr lang="en-US" sz="1200" dirty="0">
                <a:cs typeface="Aharoni" panose="02010803020104030203" pitchFamily="2" charset="-79"/>
              </a:rPr>
              <a:t>“Oh no, the skin got ripped! That hurts! Good thing skin knows how to repair itself. It’s getting busy right now growing more skin cells to cover that poor knee and make it as good as new. How many days do you think it will take? What kind of Band-Aid should we cover it with?”</a:t>
            </a:r>
          </a:p>
          <a:p>
            <a:endParaRPr lang="en-US" sz="500" b="1" dirty="0">
              <a:cs typeface="Aharoni" panose="02010803020104030203" pitchFamily="2" charset="-79"/>
            </a:endParaRPr>
          </a:p>
          <a:p>
            <a:r>
              <a:rPr lang="en-US" b="1" u="sng" dirty="0">
                <a:cs typeface="Aharoni" panose="02010803020104030203" pitchFamily="2" charset="-79"/>
              </a:rPr>
              <a:t>Tool 3: Describe Your Own Feelings</a:t>
            </a:r>
          </a:p>
          <a:p>
            <a:endParaRPr lang="en-US" sz="500" b="1" u="sng" dirty="0">
              <a:cs typeface="Aharoni" panose="02010803020104030203" pitchFamily="2" charset="-79"/>
            </a:endParaRPr>
          </a:p>
          <a:p>
            <a:r>
              <a:rPr lang="en-US" sz="1400" dirty="0">
                <a:cs typeface="Aharoni" panose="02010803020104030203" pitchFamily="2" charset="-79"/>
              </a:rPr>
              <a:t>“I worry that drivers backing out of parking spaces can’t see children.”</a:t>
            </a:r>
          </a:p>
          <a:p>
            <a:endParaRPr lang="en-US" sz="500" u="sng" dirty="0">
              <a:cs typeface="Aharoni" panose="02010803020104030203" pitchFamily="2" charset="-79"/>
            </a:endParaRPr>
          </a:p>
          <a:p>
            <a:r>
              <a:rPr lang="en-US" b="1" u="sng" dirty="0">
                <a:cs typeface="Aharoni" panose="02010803020104030203" pitchFamily="2" charset="-79"/>
              </a:rPr>
              <a:t>Tool 4: Take Action</a:t>
            </a:r>
          </a:p>
          <a:p>
            <a:endParaRPr lang="en-US" sz="500" b="1" u="sng" dirty="0">
              <a:cs typeface="Aharoni" panose="02010803020104030203" pitchFamily="2" charset="-79"/>
            </a:endParaRPr>
          </a:p>
          <a:p>
            <a:r>
              <a:rPr lang="en-US" dirty="0">
                <a:cs typeface="Aharoni" panose="02010803020104030203" pitchFamily="2" charset="-79"/>
              </a:rPr>
              <a:t>“You want candy for breakfast! I’m putting it out of sight. It’s eggs or cereal this morning.”</a:t>
            </a:r>
          </a:p>
          <a:p>
            <a:endParaRPr lang="en-US" sz="500" u="sng" dirty="0">
              <a:cs typeface="Aharoni" panose="02010803020104030203" pitchFamily="2" charset="-79"/>
            </a:endParaRPr>
          </a:p>
          <a:p>
            <a:r>
              <a:rPr lang="en-US" b="1" u="sng" dirty="0">
                <a:cs typeface="Aharoni" panose="02010803020104030203" pitchFamily="2" charset="-79"/>
              </a:rPr>
              <a:t>Tool 5: Check on “The Basics”</a:t>
            </a:r>
            <a:endParaRPr lang="en-US" sz="500" b="1" u="sng" dirty="0">
              <a:cs typeface="Aharoni" panose="02010803020104030203" pitchFamily="2" charset="-79"/>
            </a:endParaRPr>
          </a:p>
          <a:p>
            <a:r>
              <a:rPr lang="en-US" sz="1400" dirty="0">
                <a:cs typeface="Aharoni" panose="02010803020104030203" pitchFamily="2" charset="-79"/>
              </a:rPr>
              <a:t>Is your child lacking food or sleep, or feeling overwhelmed? Is your child developmentally ready to do what you’re expecting?” </a:t>
            </a:r>
          </a:p>
        </p:txBody>
      </p:sp>
      <p:pic>
        <p:nvPicPr>
          <p:cNvPr id="11" name="Picture 10">
            <a:extLst>
              <a:ext uri="{FF2B5EF4-FFF2-40B4-BE49-F238E27FC236}">
                <a16:creationId xmlns:a16="http://schemas.microsoft.com/office/drawing/2014/main" id="{7E7A7869-A6E1-4286-8878-8B61FD5B5EEF}"/>
              </a:ext>
            </a:extLst>
          </p:cNvPr>
          <p:cNvPicPr>
            <a:picLocks noChangeAspect="1"/>
          </p:cNvPicPr>
          <p:nvPr/>
        </p:nvPicPr>
        <p:blipFill rotWithShape="1">
          <a:blip r:embed="rId2">
            <a:extLst>
              <a:ext uri="{28A0092B-C50C-407E-A947-70E740481C1C}">
                <a14:useLocalDpi xmlns:a14="http://schemas.microsoft.com/office/drawing/2010/main" val="0"/>
              </a:ext>
            </a:extLst>
          </a:blip>
          <a:srcRect l="72169" t="-9769" b="1"/>
          <a:stretch/>
        </p:blipFill>
        <p:spPr>
          <a:xfrm>
            <a:off x="5014372" y="0"/>
            <a:ext cx="975493" cy="1125390"/>
          </a:xfrm>
          <a:prstGeom prst="rect">
            <a:avLst/>
          </a:prstGeom>
        </p:spPr>
      </p:pic>
      <p:sp>
        <p:nvSpPr>
          <p:cNvPr id="7" name="TextBox 6">
            <a:extLst>
              <a:ext uri="{FF2B5EF4-FFF2-40B4-BE49-F238E27FC236}">
                <a16:creationId xmlns:a16="http://schemas.microsoft.com/office/drawing/2014/main" id="{7444E3ED-5ED9-47F7-8C3F-4149167F7967}"/>
              </a:ext>
            </a:extLst>
          </p:cNvPr>
          <p:cNvSpPr txBox="1"/>
          <p:nvPr/>
        </p:nvSpPr>
        <p:spPr>
          <a:xfrm>
            <a:off x="669168" y="6307478"/>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pic>
        <p:nvPicPr>
          <p:cNvPr id="9" name="Picture 8">
            <a:extLst>
              <a:ext uri="{FF2B5EF4-FFF2-40B4-BE49-F238E27FC236}">
                <a16:creationId xmlns:a16="http://schemas.microsoft.com/office/drawing/2014/main" id="{D7F34CED-F3C8-488C-A63B-B80BB1736E57}"/>
              </a:ext>
            </a:extLst>
          </p:cNvPr>
          <p:cNvPicPr>
            <a:picLocks noChangeAspect="1"/>
          </p:cNvPicPr>
          <p:nvPr/>
        </p:nvPicPr>
        <p:blipFill>
          <a:blip r:embed="rId3"/>
          <a:stretch>
            <a:fillRect/>
          </a:stretch>
        </p:blipFill>
        <p:spPr>
          <a:xfrm>
            <a:off x="460169" y="6302067"/>
            <a:ext cx="230642" cy="165327"/>
          </a:xfrm>
          <a:prstGeom prst="rect">
            <a:avLst/>
          </a:prstGeom>
        </p:spPr>
      </p:pic>
    </p:spTree>
    <p:extLst>
      <p:ext uri="{BB962C8B-B14F-4D97-AF65-F5344CB8AC3E}">
        <p14:creationId xmlns:p14="http://schemas.microsoft.com/office/powerpoint/2010/main" val="1169154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DF09A1-EEBF-412C-B259-5706472C3D75}"/>
              </a:ext>
            </a:extLst>
          </p:cNvPr>
          <p:cNvSpPr/>
          <p:nvPr/>
        </p:nvSpPr>
        <p:spPr>
          <a:xfrm>
            <a:off x="429491" y="381251"/>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B58B7C-BC4A-444A-8F64-569A8B0E90A8}"/>
              </a:ext>
            </a:extLst>
          </p:cNvPr>
          <p:cNvSpPr/>
          <p:nvPr/>
        </p:nvSpPr>
        <p:spPr>
          <a:xfrm>
            <a:off x="6442363" y="381251"/>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DC4DEE6-8C37-42F6-9BDC-CDA9911F2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9964" y="5823442"/>
            <a:ext cx="884007" cy="598393"/>
          </a:xfrm>
          <a:prstGeom prst="rect">
            <a:avLst/>
          </a:prstGeom>
        </p:spPr>
      </p:pic>
      <p:pic>
        <p:nvPicPr>
          <p:cNvPr id="15" name="Picture 14">
            <a:extLst>
              <a:ext uri="{FF2B5EF4-FFF2-40B4-BE49-F238E27FC236}">
                <a16:creationId xmlns:a16="http://schemas.microsoft.com/office/drawing/2014/main" id="{CD94EC36-2621-4FC8-B7B6-D22615649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397" y="5747660"/>
            <a:ext cx="1060864" cy="701885"/>
          </a:xfrm>
          <a:prstGeom prst="rect">
            <a:avLst/>
          </a:prstGeom>
        </p:spPr>
      </p:pic>
      <p:pic>
        <p:nvPicPr>
          <p:cNvPr id="18" name="Picture 17">
            <a:extLst>
              <a:ext uri="{FF2B5EF4-FFF2-40B4-BE49-F238E27FC236}">
                <a16:creationId xmlns:a16="http://schemas.microsoft.com/office/drawing/2014/main" id="{E951D710-DB2A-43BA-A953-F14207F8C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255" y="444921"/>
            <a:ext cx="1358143" cy="626104"/>
          </a:xfrm>
          <a:prstGeom prst="rect">
            <a:avLst/>
          </a:prstGeom>
        </p:spPr>
      </p:pic>
      <p:sp>
        <p:nvSpPr>
          <p:cNvPr id="19" name="TextBox 18">
            <a:extLst>
              <a:ext uri="{FF2B5EF4-FFF2-40B4-BE49-F238E27FC236}">
                <a16:creationId xmlns:a16="http://schemas.microsoft.com/office/drawing/2014/main" id="{96E7E482-A04E-43E4-B0C6-FA5F208F9C3B}"/>
              </a:ext>
            </a:extLst>
          </p:cNvPr>
          <p:cNvSpPr txBox="1"/>
          <p:nvPr/>
        </p:nvSpPr>
        <p:spPr>
          <a:xfrm>
            <a:off x="486056" y="431717"/>
            <a:ext cx="5514111" cy="6047809"/>
          </a:xfrm>
          <a:prstGeom prst="rect">
            <a:avLst/>
          </a:prstGeom>
          <a:noFill/>
        </p:spPr>
        <p:txBody>
          <a:bodyPr wrap="square" rtlCol="0">
            <a:spAutoFit/>
          </a:bodyPr>
          <a:lstStyle/>
          <a:p>
            <a:r>
              <a:rPr lang="en-US" sz="2800" b="1" dirty="0">
                <a:cs typeface="Aharoni" panose="02010803020104030203" pitchFamily="2" charset="-79"/>
              </a:rPr>
              <a:t>Handling Emotions</a:t>
            </a:r>
          </a:p>
          <a:p>
            <a:endParaRPr lang="en-US" sz="200" b="1" dirty="0">
              <a:cs typeface="Aharoni" panose="02010803020104030203" pitchFamily="2" charset="-79"/>
            </a:endParaRPr>
          </a:p>
          <a:p>
            <a:r>
              <a:rPr lang="en-US" b="1" u="sng" dirty="0">
                <a:cs typeface="Aharoni" panose="02010803020104030203" pitchFamily="2" charset="-79"/>
              </a:rPr>
              <a:t>Tool 1: Acknowledge feelings with Words</a:t>
            </a:r>
          </a:p>
          <a:p>
            <a:r>
              <a:rPr lang="en-US" sz="1600" dirty="0">
                <a:cs typeface="Aharoni" panose="02010803020104030203" pitchFamily="2" charset="-79"/>
              </a:rPr>
              <a:t>“You wanted to continue to do X. How disappointing!”</a:t>
            </a:r>
          </a:p>
          <a:p>
            <a:r>
              <a:rPr lang="en-US" sz="1600" dirty="0">
                <a:cs typeface="Aharoni" panose="02010803020104030203" pitchFamily="2" charset="-79"/>
              </a:rPr>
              <a:t>“It can be so frustrating when X, Y, Z falls apart, breaks etc.”</a:t>
            </a:r>
          </a:p>
          <a:p>
            <a:endParaRPr lang="en-US" sz="500" b="1" u="sng" dirty="0">
              <a:cs typeface="Aharoni" panose="02010803020104030203" pitchFamily="2" charset="-79"/>
            </a:endParaRPr>
          </a:p>
          <a:p>
            <a:r>
              <a:rPr lang="en-US" b="1" u="sng" dirty="0">
                <a:cs typeface="Aharoni" panose="02010803020104030203" pitchFamily="2" charset="-79"/>
              </a:rPr>
              <a:t>Tool 2: Acknowledge feelings with Writing</a:t>
            </a:r>
          </a:p>
          <a:p>
            <a:r>
              <a:rPr lang="en-US" sz="1600" dirty="0">
                <a:cs typeface="Aharoni" panose="02010803020104030203" pitchFamily="2" charset="-79"/>
              </a:rPr>
              <a:t>“We don’t have that on our shopping list, write it down!”</a:t>
            </a:r>
          </a:p>
          <a:p>
            <a:r>
              <a:rPr lang="en-US" sz="1600" dirty="0">
                <a:cs typeface="Aharoni" panose="02010803020104030203" pitchFamily="2" charset="-79"/>
              </a:rPr>
              <a:t>“You really want that toy. Write it down for Santa or gifts!”</a:t>
            </a:r>
            <a:endParaRPr lang="en-US" sz="1600" u="sng" dirty="0">
              <a:cs typeface="Aharoni" panose="02010803020104030203" pitchFamily="2" charset="-79"/>
            </a:endParaRPr>
          </a:p>
          <a:p>
            <a:endParaRPr lang="en-US" sz="500" b="1" u="sng" dirty="0">
              <a:cs typeface="Aharoni" panose="02010803020104030203" pitchFamily="2" charset="-79"/>
            </a:endParaRPr>
          </a:p>
          <a:p>
            <a:r>
              <a:rPr lang="en-US" b="1" u="sng" dirty="0">
                <a:cs typeface="Aharoni" panose="02010803020104030203" pitchFamily="2" charset="-79"/>
              </a:rPr>
              <a:t>Tool 3: Acknowledge feelings with Art</a:t>
            </a:r>
          </a:p>
          <a:p>
            <a:r>
              <a:rPr lang="en-US" sz="1600" dirty="0">
                <a:cs typeface="Aharoni" panose="02010803020104030203" pitchFamily="2" charset="-79"/>
              </a:rPr>
              <a:t>“You are sad, sad, sad” [draw a stick figure with tears or give the pencil to your child to have them show it off]”</a:t>
            </a:r>
          </a:p>
          <a:p>
            <a:r>
              <a:rPr lang="en-US" sz="1600" dirty="0">
                <a:cs typeface="Aharoni" panose="02010803020104030203" pitchFamily="2" charset="-79"/>
              </a:rPr>
              <a:t>“You are this angry” [draw an anger line]</a:t>
            </a:r>
          </a:p>
          <a:p>
            <a:endParaRPr lang="en-US" sz="500" b="1" u="sng" dirty="0">
              <a:cs typeface="Aharoni" panose="02010803020104030203" pitchFamily="2" charset="-79"/>
            </a:endParaRPr>
          </a:p>
          <a:p>
            <a:r>
              <a:rPr lang="en-US" b="1" u="sng" dirty="0">
                <a:cs typeface="Aharoni" panose="02010803020104030203" pitchFamily="2" charset="-79"/>
              </a:rPr>
              <a:t>Tool 4: </a:t>
            </a:r>
            <a:r>
              <a:rPr lang="en-US" sz="1400" b="1" u="sng" dirty="0">
                <a:cs typeface="Aharoni" panose="02010803020104030203" pitchFamily="2" charset="-79"/>
              </a:rPr>
              <a:t>Give into the Fantasy of what you cannot give in Reality</a:t>
            </a:r>
          </a:p>
          <a:p>
            <a:r>
              <a:rPr lang="en-US" sz="1600" dirty="0">
                <a:cs typeface="Aharoni" panose="02010803020104030203" pitchFamily="2" charset="-79"/>
              </a:rPr>
              <a:t>“I wish we had a billion more hours to play” </a:t>
            </a:r>
          </a:p>
          <a:p>
            <a:endParaRPr lang="en-US" sz="500" b="1" u="sng" dirty="0">
              <a:cs typeface="Aharoni" panose="02010803020104030203" pitchFamily="2" charset="-79"/>
            </a:endParaRPr>
          </a:p>
          <a:p>
            <a:r>
              <a:rPr lang="en-US" b="1" u="sng" dirty="0">
                <a:cs typeface="Aharoni" panose="02010803020104030203" pitchFamily="2" charset="-79"/>
              </a:rPr>
              <a:t>Tool 5: Acknowledge feelings with silent attention</a:t>
            </a:r>
          </a:p>
          <a:p>
            <a:r>
              <a:rPr lang="en-US" sz="1600" dirty="0">
                <a:cs typeface="Aharoni" panose="02010803020104030203" pitchFamily="2" charset="-79"/>
              </a:rPr>
              <a:t>“Ugh!” “mm” “ooh” “huh”</a:t>
            </a:r>
          </a:p>
          <a:p>
            <a:endParaRPr lang="en-US" sz="500" b="1" u="sng" dirty="0">
              <a:cs typeface="Aharoni" panose="02010803020104030203" pitchFamily="2" charset="-79"/>
            </a:endParaRPr>
          </a:p>
          <a:p>
            <a:r>
              <a:rPr lang="en-US" sz="1600" b="1" dirty="0">
                <a:cs typeface="Aharoni" panose="02010803020104030203" pitchFamily="2" charset="-79"/>
              </a:rPr>
              <a:t>IMPORTANT NOTES</a:t>
            </a:r>
          </a:p>
          <a:p>
            <a:pPr marL="285750" indent="-285750">
              <a:buFont typeface="Wingdings" panose="05000000000000000000" pitchFamily="2" charset="2"/>
              <a:buChar char="§"/>
            </a:pPr>
            <a:r>
              <a:rPr lang="en-US" sz="1600" dirty="0">
                <a:cs typeface="Aharoni" panose="02010803020104030203" pitchFamily="2" charset="-79"/>
              </a:rPr>
              <a:t>Resist the urge to ask questions of a crying child: instead you should draw or describe or express fantasy…</a:t>
            </a:r>
            <a:r>
              <a:rPr lang="en-US" sz="1200" dirty="0">
                <a:cs typeface="Aharoni" panose="02010803020104030203" pitchFamily="2" charset="-79"/>
              </a:rPr>
              <a:t>always acknowledge</a:t>
            </a:r>
          </a:p>
          <a:p>
            <a:pPr marL="285750" indent="-285750">
              <a:buFont typeface="Wingdings" panose="05000000000000000000" pitchFamily="2" charset="2"/>
              <a:buChar char="§"/>
            </a:pPr>
            <a:r>
              <a:rPr lang="en-US" sz="1200" dirty="0">
                <a:cs typeface="Aharoni" panose="02010803020104030203" pitchFamily="2" charset="-79"/>
              </a:rPr>
              <a:t>All feelings can be acceptable. Some actions must be limited! Instead of acknowledge and then “But”, substitute with “the problem is…” or </a:t>
            </a:r>
          </a:p>
          <a:p>
            <a:pPr marL="285750" indent="-285750">
              <a:buFont typeface="Wingdings" panose="05000000000000000000" pitchFamily="2" charset="2"/>
              <a:buChar char="§"/>
            </a:pPr>
            <a:r>
              <a:rPr lang="en-US" sz="1200" dirty="0">
                <a:cs typeface="Aharoni" panose="02010803020104030203" pitchFamily="2" charset="-79"/>
              </a:rPr>
              <a:t>“Even though you know…”</a:t>
            </a:r>
            <a:endParaRPr lang="en-US" sz="1600" dirty="0">
              <a:cs typeface="Aharoni" panose="02010803020104030203" pitchFamily="2" charset="-79"/>
            </a:endParaRPr>
          </a:p>
          <a:p>
            <a:pPr marL="285750" indent="-285750">
              <a:buFont typeface="Wingdings" panose="05000000000000000000" pitchFamily="2" charset="2"/>
              <a:buChar char="§"/>
            </a:pPr>
            <a:r>
              <a:rPr lang="en-US" sz="1400" dirty="0">
                <a:cs typeface="Aharoni" panose="02010803020104030203" pitchFamily="2" charset="-79"/>
              </a:rPr>
              <a:t>Mirror their emotions. Oscar performances help. </a:t>
            </a:r>
          </a:p>
        </p:txBody>
      </p:sp>
      <p:sp>
        <p:nvSpPr>
          <p:cNvPr id="20" name="TextBox 19">
            <a:extLst>
              <a:ext uri="{FF2B5EF4-FFF2-40B4-BE49-F238E27FC236}">
                <a16:creationId xmlns:a16="http://schemas.microsoft.com/office/drawing/2014/main" id="{92E9139F-57C1-40DC-B773-A3A81FBEC452}"/>
              </a:ext>
            </a:extLst>
          </p:cNvPr>
          <p:cNvSpPr txBox="1"/>
          <p:nvPr/>
        </p:nvSpPr>
        <p:spPr>
          <a:xfrm>
            <a:off x="6453532" y="450185"/>
            <a:ext cx="5514111" cy="6140142"/>
          </a:xfrm>
          <a:prstGeom prst="rect">
            <a:avLst/>
          </a:prstGeom>
          <a:noFill/>
        </p:spPr>
        <p:txBody>
          <a:bodyPr wrap="square" rtlCol="0">
            <a:spAutoFit/>
          </a:bodyPr>
          <a:lstStyle/>
          <a:p>
            <a:r>
              <a:rPr lang="en-US" sz="2800" b="1" dirty="0">
                <a:cs typeface="Aharoni" panose="02010803020104030203" pitchFamily="2" charset="-79"/>
              </a:rPr>
              <a:t>Engaging Cooperation part 1</a:t>
            </a:r>
          </a:p>
          <a:p>
            <a:endParaRPr lang="en-US" sz="800" b="1" u="sng" dirty="0">
              <a:cs typeface="Aharoni" panose="02010803020104030203" pitchFamily="2" charset="-79"/>
            </a:endParaRPr>
          </a:p>
          <a:p>
            <a:r>
              <a:rPr lang="en-US" b="1" u="sng" dirty="0">
                <a:cs typeface="Aharoni" panose="02010803020104030203" pitchFamily="2" charset="-79"/>
              </a:rPr>
              <a:t>Tool 1: Say It with a Word (or Gesture)</a:t>
            </a:r>
          </a:p>
          <a:p>
            <a:r>
              <a:rPr lang="en-US" sz="1600" dirty="0">
                <a:cs typeface="Aharoni" panose="02010803020104030203" pitchFamily="2" charset="-79"/>
              </a:rPr>
              <a:t>“Garbage!” “Blocks!” “Bedtime!” “Toys!” for clean up</a:t>
            </a:r>
          </a:p>
          <a:p>
            <a:endParaRPr lang="en-US" sz="500" dirty="0">
              <a:cs typeface="Aharoni" panose="02010803020104030203" pitchFamily="2" charset="-79"/>
            </a:endParaRPr>
          </a:p>
          <a:p>
            <a:r>
              <a:rPr lang="en-US" b="1" u="sng" dirty="0">
                <a:cs typeface="Aharoni" panose="02010803020104030203" pitchFamily="2" charset="-79"/>
              </a:rPr>
              <a:t>Tool 2: Be Playful</a:t>
            </a:r>
          </a:p>
          <a:p>
            <a:endParaRPr lang="en-US" sz="500" b="1" u="sng" dirty="0">
              <a:cs typeface="Aharoni" panose="02010803020104030203" pitchFamily="2" charset="-79"/>
            </a:endParaRPr>
          </a:p>
          <a:p>
            <a:r>
              <a:rPr lang="en-US" sz="1600" b="1" i="1" dirty="0">
                <a:cs typeface="Aharoni" panose="02010803020104030203" pitchFamily="2" charset="-79"/>
              </a:rPr>
              <a:t>Make it a game </a:t>
            </a:r>
            <a:r>
              <a:rPr lang="en-US" sz="1600" dirty="0">
                <a:cs typeface="Aharoni" panose="02010803020104030203" pitchFamily="2" charset="-79"/>
              </a:rPr>
              <a:t>“Can we get to the bath tub before the timer beeps? Ready, Steady, Go!”</a:t>
            </a:r>
          </a:p>
          <a:p>
            <a:endParaRPr lang="en-US" sz="500" dirty="0">
              <a:cs typeface="Aharoni" panose="02010803020104030203" pitchFamily="2" charset="-79"/>
            </a:endParaRPr>
          </a:p>
          <a:p>
            <a:r>
              <a:rPr lang="en-US" sz="1600" b="1" i="1" dirty="0">
                <a:cs typeface="Aharoni" panose="02010803020104030203" pitchFamily="2" charset="-79"/>
              </a:rPr>
              <a:t>Make inanimate objects talk </a:t>
            </a:r>
            <a:r>
              <a:rPr lang="en-US" sz="1400" dirty="0">
                <a:cs typeface="Aharoni" panose="02010803020104030203" pitchFamily="2" charset="-79"/>
              </a:rPr>
              <a:t>“I’m an empty glove. I need a hand”</a:t>
            </a:r>
          </a:p>
          <a:p>
            <a:endParaRPr lang="en-US" sz="500" dirty="0">
              <a:cs typeface="Aharoni" panose="02010803020104030203" pitchFamily="2" charset="-79"/>
            </a:endParaRPr>
          </a:p>
          <a:p>
            <a:r>
              <a:rPr lang="en-US" sz="1600" b="1" i="1" dirty="0">
                <a:cs typeface="Aharoni" panose="02010803020104030203" pitchFamily="2" charset="-79"/>
              </a:rPr>
              <a:t>Use silly voices and accents </a:t>
            </a:r>
            <a:r>
              <a:rPr lang="en-US" sz="1400" dirty="0">
                <a:cs typeface="Aharoni" panose="02010803020104030203" pitchFamily="2" charset="-79"/>
              </a:rPr>
              <a:t>“I am an airplane flying into your mouth”</a:t>
            </a:r>
          </a:p>
          <a:p>
            <a:endParaRPr lang="en-US" sz="800" dirty="0">
              <a:cs typeface="Aharoni" panose="02010803020104030203" pitchFamily="2" charset="-79"/>
            </a:endParaRPr>
          </a:p>
          <a:p>
            <a:r>
              <a:rPr lang="en-US" sz="1600" b="1" dirty="0">
                <a:cs typeface="Aharoni" panose="02010803020104030203" pitchFamily="2" charset="-79"/>
              </a:rPr>
              <a:t>Pretend</a:t>
            </a:r>
            <a:r>
              <a:rPr lang="en-US" sz="1600" dirty="0">
                <a:cs typeface="Aharoni" panose="02010803020104030203" pitchFamily="2" charset="-79"/>
              </a:rPr>
              <a:t> </a:t>
            </a:r>
            <a:r>
              <a:rPr lang="en-US" sz="1400" dirty="0">
                <a:cs typeface="Aharoni" panose="02010803020104030203" pitchFamily="2" charset="-79"/>
              </a:rPr>
              <a:t>“We’re going through the enchanted forest to bed time.”</a:t>
            </a:r>
          </a:p>
          <a:p>
            <a:endParaRPr lang="en-US" sz="500" dirty="0">
              <a:cs typeface="Aharoni" panose="02010803020104030203" pitchFamily="2" charset="-79"/>
            </a:endParaRPr>
          </a:p>
          <a:p>
            <a:r>
              <a:rPr lang="en-US" sz="1600" b="1" i="1" dirty="0">
                <a:cs typeface="Aharoni" panose="02010803020104030203" pitchFamily="2" charset="-79"/>
              </a:rPr>
              <a:t>Play the incompetent fool </a:t>
            </a:r>
            <a:r>
              <a:rPr lang="en-US" sz="1600" dirty="0">
                <a:cs typeface="Aharoni" panose="02010803020104030203" pitchFamily="2" charset="-79"/>
              </a:rPr>
              <a:t>“Where does this shoe go? On your head? On your arm? So confusing!</a:t>
            </a:r>
          </a:p>
          <a:p>
            <a:endParaRPr lang="en-US" sz="500" b="1" u="sng" dirty="0">
              <a:cs typeface="Aharoni" panose="02010803020104030203" pitchFamily="2" charset="-79"/>
            </a:endParaRPr>
          </a:p>
          <a:p>
            <a:r>
              <a:rPr lang="en-US" b="1" u="sng" dirty="0">
                <a:cs typeface="Aharoni" panose="02010803020104030203" pitchFamily="2" charset="-79"/>
              </a:rPr>
              <a:t>Tool 3: Offer a Choice</a:t>
            </a:r>
          </a:p>
          <a:p>
            <a:r>
              <a:rPr lang="en-US" sz="1600" dirty="0">
                <a:cs typeface="Aharoni" panose="02010803020104030203" pitchFamily="2" charset="-79"/>
              </a:rPr>
              <a:t>“Do you want to skip like a bunny or crawl like a crab…to bed.”</a:t>
            </a:r>
          </a:p>
          <a:p>
            <a:endParaRPr lang="en-US" sz="500" u="sng" dirty="0">
              <a:cs typeface="Aharoni" panose="02010803020104030203" pitchFamily="2" charset="-79"/>
            </a:endParaRPr>
          </a:p>
          <a:p>
            <a:r>
              <a:rPr lang="en-US" b="1" u="sng" dirty="0">
                <a:cs typeface="Aharoni" panose="02010803020104030203" pitchFamily="2" charset="-79"/>
              </a:rPr>
              <a:t>Tool 4: Put the Child In Charge</a:t>
            </a:r>
          </a:p>
          <a:p>
            <a:r>
              <a:rPr lang="en-US" sz="1600" dirty="0">
                <a:cs typeface="Aharoni" panose="02010803020104030203" pitchFamily="2" charset="-79"/>
              </a:rPr>
              <a:t>“Martha would you set the timer to let us know when to stop?”</a:t>
            </a:r>
          </a:p>
          <a:p>
            <a:r>
              <a:rPr lang="en-US" sz="1600" dirty="0">
                <a:cs typeface="Aharoni" panose="02010803020104030203" pitchFamily="2" charset="-79"/>
              </a:rPr>
              <a:t>“You are this angry” [have her draw an anger line]</a:t>
            </a:r>
          </a:p>
          <a:p>
            <a:endParaRPr lang="en-US" sz="500" u="sng" dirty="0">
              <a:cs typeface="Aharoni" panose="02010803020104030203" pitchFamily="2" charset="-79"/>
            </a:endParaRPr>
          </a:p>
          <a:p>
            <a:r>
              <a:rPr lang="en-US" b="1" u="sng" dirty="0">
                <a:cs typeface="Aharoni" panose="02010803020104030203" pitchFamily="2" charset="-79"/>
              </a:rPr>
              <a:t>Tool 5: Give Information</a:t>
            </a:r>
          </a:p>
          <a:p>
            <a:r>
              <a:rPr lang="en-US" sz="1600" dirty="0">
                <a:cs typeface="Aharoni" panose="02010803020104030203" pitchFamily="2" charset="-79"/>
              </a:rPr>
              <a:t>“Garbage goes in the trash” “Hands are not for hitting.”</a:t>
            </a:r>
            <a:endParaRPr lang="en-US" sz="1600" u="sng" dirty="0">
              <a:cs typeface="Aharoni" panose="02010803020104030203" pitchFamily="2" charset="-79"/>
            </a:endParaRPr>
          </a:p>
          <a:p>
            <a:endParaRPr lang="en-US" sz="1600" dirty="0">
              <a:cs typeface="Aharoni" panose="02010803020104030203" pitchFamily="2" charset="-79"/>
            </a:endParaRPr>
          </a:p>
        </p:txBody>
      </p:sp>
      <p:pic>
        <p:nvPicPr>
          <p:cNvPr id="21" name="Picture 20">
            <a:extLst>
              <a:ext uri="{FF2B5EF4-FFF2-40B4-BE49-F238E27FC236}">
                <a16:creationId xmlns:a16="http://schemas.microsoft.com/office/drawing/2014/main" id="{82F6507D-BBA1-404F-A174-036F6AB8E0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5383" y="334740"/>
            <a:ext cx="884007" cy="777042"/>
          </a:xfrm>
          <a:prstGeom prst="rect">
            <a:avLst/>
          </a:prstGeom>
        </p:spPr>
      </p:pic>
      <p:sp>
        <p:nvSpPr>
          <p:cNvPr id="2" name="TextBox 1">
            <a:extLst>
              <a:ext uri="{FF2B5EF4-FFF2-40B4-BE49-F238E27FC236}">
                <a16:creationId xmlns:a16="http://schemas.microsoft.com/office/drawing/2014/main" id="{BA948C76-57B0-4BEC-96FC-CBF4D03072AB}"/>
              </a:ext>
            </a:extLst>
          </p:cNvPr>
          <p:cNvSpPr txBox="1"/>
          <p:nvPr/>
        </p:nvSpPr>
        <p:spPr>
          <a:xfrm>
            <a:off x="391578" y="6257950"/>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sp>
        <p:nvSpPr>
          <p:cNvPr id="14" name="TextBox 13">
            <a:extLst>
              <a:ext uri="{FF2B5EF4-FFF2-40B4-BE49-F238E27FC236}">
                <a16:creationId xmlns:a16="http://schemas.microsoft.com/office/drawing/2014/main" id="{848BCF46-F4F9-445D-AA85-8DC41343D229}"/>
              </a:ext>
            </a:extLst>
          </p:cNvPr>
          <p:cNvSpPr txBox="1"/>
          <p:nvPr/>
        </p:nvSpPr>
        <p:spPr>
          <a:xfrm>
            <a:off x="6660571" y="6256763"/>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pic>
        <p:nvPicPr>
          <p:cNvPr id="6" name="Picture 5">
            <a:extLst>
              <a:ext uri="{FF2B5EF4-FFF2-40B4-BE49-F238E27FC236}">
                <a16:creationId xmlns:a16="http://schemas.microsoft.com/office/drawing/2014/main" id="{63952CA0-F862-4EBF-A2CF-3C5C28B511CB}"/>
              </a:ext>
            </a:extLst>
          </p:cNvPr>
          <p:cNvPicPr>
            <a:picLocks noChangeAspect="1"/>
          </p:cNvPicPr>
          <p:nvPr/>
        </p:nvPicPr>
        <p:blipFill>
          <a:blip r:embed="rId6"/>
          <a:stretch>
            <a:fillRect/>
          </a:stretch>
        </p:blipFill>
        <p:spPr>
          <a:xfrm>
            <a:off x="5740667" y="382755"/>
            <a:ext cx="230642" cy="165327"/>
          </a:xfrm>
          <a:prstGeom prst="rect">
            <a:avLst/>
          </a:prstGeom>
        </p:spPr>
      </p:pic>
      <p:pic>
        <p:nvPicPr>
          <p:cNvPr id="16" name="Picture 15">
            <a:extLst>
              <a:ext uri="{FF2B5EF4-FFF2-40B4-BE49-F238E27FC236}">
                <a16:creationId xmlns:a16="http://schemas.microsoft.com/office/drawing/2014/main" id="{B6F633A1-180A-4CAA-8C94-09788A23F12F}"/>
              </a:ext>
            </a:extLst>
          </p:cNvPr>
          <p:cNvPicPr>
            <a:picLocks noChangeAspect="1"/>
          </p:cNvPicPr>
          <p:nvPr/>
        </p:nvPicPr>
        <p:blipFill>
          <a:blip r:embed="rId6"/>
          <a:stretch>
            <a:fillRect/>
          </a:stretch>
        </p:blipFill>
        <p:spPr>
          <a:xfrm>
            <a:off x="6443990" y="6264927"/>
            <a:ext cx="230642" cy="165327"/>
          </a:xfrm>
          <a:prstGeom prst="rect">
            <a:avLst/>
          </a:prstGeom>
        </p:spPr>
      </p:pic>
    </p:spTree>
    <p:extLst>
      <p:ext uri="{BB962C8B-B14F-4D97-AF65-F5344CB8AC3E}">
        <p14:creationId xmlns:p14="http://schemas.microsoft.com/office/powerpoint/2010/main" val="396354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B58B7C-BC4A-444A-8F64-569A8B0E90A8}"/>
              </a:ext>
            </a:extLst>
          </p:cNvPr>
          <p:cNvSpPr/>
          <p:nvPr/>
        </p:nvSpPr>
        <p:spPr>
          <a:xfrm>
            <a:off x="6442363" y="389415"/>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6E4E40C-61F2-4CCB-BD15-2DDF80964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64201">
            <a:off x="11394625" y="382878"/>
            <a:ext cx="626808" cy="984001"/>
          </a:xfrm>
          <a:prstGeom prst="rect">
            <a:avLst/>
          </a:prstGeom>
        </p:spPr>
      </p:pic>
      <p:sp>
        <p:nvSpPr>
          <p:cNvPr id="11" name="TextBox 10">
            <a:extLst>
              <a:ext uri="{FF2B5EF4-FFF2-40B4-BE49-F238E27FC236}">
                <a16:creationId xmlns:a16="http://schemas.microsoft.com/office/drawing/2014/main" id="{D8D28B3E-926B-45EA-8350-AE063F98C717}"/>
              </a:ext>
            </a:extLst>
          </p:cNvPr>
          <p:cNvSpPr txBox="1"/>
          <p:nvPr/>
        </p:nvSpPr>
        <p:spPr>
          <a:xfrm>
            <a:off x="6462152" y="452926"/>
            <a:ext cx="5306292" cy="5770811"/>
          </a:xfrm>
          <a:prstGeom prst="rect">
            <a:avLst/>
          </a:prstGeom>
          <a:noFill/>
        </p:spPr>
        <p:txBody>
          <a:bodyPr wrap="square" rtlCol="0">
            <a:spAutoFit/>
          </a:bodyPr>
          <a:lstStyle/>
          <a:p>
            <a:r>
              <a:rPr lang="en-US" sz="2800" b="1" dirty="0">
                <a:cs typeface="Aharoni" panose="02010803020104030203" pitchFamily="2" charset="-79"/>
              </a:rPr>
              <a:t>Engaging Cooperation part 2</a:t>
            </a:r>
          </a:p>
          <a:p>
            <a:endParaRPr lang="en-US" sz="500" b="1" dirty="0">
              <a:cs typeface="Aharoni" panose="02010803020104030203" pitchFamily="2" charset="-79"/>
            </a:endParaRPr>
          </a:p>
          <a:p>
            <a:r>
              <a:rPr lang="en-US" b="1" u="sng" dirty="0">
                <a:cs typeface="Aharoni" panose="02010803020104030203" pitchFamily="2" charset="-79"/>
              </a:rPr>
              <a:t>Tool 6: Describe What You See</a:t>
            </a:r>
          </a:p>
          <a:p>
            <a:r>
              <a:rPr lang="en-US" sz="1600" dirty="0">
                <a:cs typeface="Aharoni" panose="02010803020104030203" pitchFamily="2" charset="-79"/>
              </a:rPr>
              <a:t>“I see most of the blocks put away in the toy box. There are only a few blocks left to go.”</a:t>
            </a:r>
          </a:p>
          <a:p>
            <a:r>
              <a:rPr lang="en-US" b="1" u="sng" dirty="0">
                <a:cs typeface="Aharoni" panose="02010803020104030203" pitchFamily="2" charset="-79"/>
              </a:rPr>
              <a:t>Tool 7: Describe How You Feel</a:t>
            </a:r>
          </a:p>
          <a:p>
            <a:r>
              <a:rPr lang="en-US" sz="1400" dirty="0">
                <a:cs typeface="Aharoni" panose="02010803020104030203" pitchFamily="2" charset="-79"/>
              </a:rPr>
              <a:t>“I don’t like X” “I don’t like y” “I am frustrated” never “</a:t>
            </a:r>
            <a:r>
              <a:rPr lang="en-US" sz="1400" strike="sngStrike" dirty="0">
                <a:cs typeface="Aharoni" panose="02010803020104030203" pitchFamily="2" charset="-79"/>
              </a:rPr>
              <a:t>You</a:t>
            </a:r>
            <a:r>
              <a:rPr lang="en-US" sz="1400" dirty="0">
                <a:cs typeface="Aharoni" panose="02010803020104030203" pitchFamily="2" charset="-79"/>
              </a:rPr>
              <a:t> did x, y….”</a:t>
            </a:r>
          </a:p>
          <a:p>
            <a:r>
              <a:rPr lang="en-US" b="1" u="sng" dirty="0">
                <a:cs typeface="Aharoni" panose="02010803020104030203" pitchFamily="2" charset="-79"/>
              </a:rPr>
              <a:t>Tool 8: Write a Note</a:t>
            </a:r>
          </a:p>
          <a:p>
            <a:r>
              <a:rPr lang="en-US" sz="1400" dirty="0">
                <a:cs typeface="Aharoni" panose="02010803020104030203" pitchFamily="2" charset="-79"/>
              </a:rPr>
              <a:t>“Put me on your head before riding. Loy your bike helmet”</a:t>
            </a:r>
          </a:p>
          <a:p>
            <a:r>
              <a:rPr lang="en-US" b="1" u="sng" dirty="0">
                <a:cs typeface="Aharoni" panose="02010803020104030203" pitchFamily="2" charset="-79"/>
              </a:rPr>
              <a:t>Tool 9: Take Action Without Insult</a:t>
            </a:r>
          </a:p>
          <a:p>
            <a:r>
              <a:rPr lang="en-US" sz="1400" dirty="0">
                <a:cs typeface="Aharoni" panose="02010803020104030203" pitchFamily="2" charset="-79"/>
              </a:rPr>
              <a:t>“I’m putting X away for now. I can’t let you Y others”</a:t>
            </a:r>
          </a:p>
          <a:p>
            <a:endParaRPr lang="en-US" sz="1400" dirty="0">
              <a:cs typeface="Aharoni" panose="02010803020104030203" pitchFamily="2" charset="-79"/>
            </a:endParaRPr>
          </a:p>
          <a:p>
            <a:r>
              <a:rPr lang="en-US" b="1" dirty="0">
                <a:cs typeface="Aharoni" panose="02010803020104030203" pitchFamily="2" charset="-79"/>
              </a:rPr>
              <a:t>IMPORTANT NOTES</a:t>
            </a:r>
          </a:p>
          <a:p>
            <a:pPr marL="285750" indent="-285750">
              <a:buFont typeface="Arial" panose="020B0604020202020204" pitchFamily="34" charset="0"/>
              <a:buChar char="•"/>
            </a:pPr>
            <a:r>
              <a:rPr lang="en-US" dirty="0">
                <a:cs typeface="Aharoni" panose="02010803020104030203" pitchFamily="2" charset="-79"/>
              </a:rPr>
              <a:t>Don’t turn choices into threats. Make sure the options are acceptable to you and your child. </a:t>
            </a:r>
          </a:p>
          <a:p>
            <a:pPr marL="285750" indent="-285750">
              <a:buFont typeface="Arial" panose="020B0604020202020204" pitchFamily="34" charset="0"/>
              <a:buChar char="•"/>
            </a:pPr>
            <a:r>
              <a:rPr lang="en-US" dirty="0">
                <a:cs typeface="Aharoni" panose="02010803020104030203" pitchFamily="2" charset="-79"/>
              </a:rPr>
              <a:t>Appreciate progress before describing what’s remaining to complete.</a:t>
            </a:r>
          </a:p>
          <a:p>
            <a:pPr marL="285750" indent="-285750">
              <a:buFont typeface="Arial" panose="020B0604020202020204" pitchFamily="34" charset="0"/>
              <a:buChar char="•"/>
            </a:pPr>
            <a:r>
              <a:rPr lang="en-US" dirty="0">
                <a:cs typeface="Aharoni" panose="02010803020104030203" pitchFamily="2" charset="-79"/>
              </a:rPr>
              <a:t>When expressing disapproval, always use “I” rather than “you.” </a:t>
            </a:r>
          </a:p>
          <a:p>
            <a:pPr marL="285750" indent="-285750">
              <a:buFont typeface="Arial" panose="020B0604020202020204" pitchFamily="34" charset="0"/>
              <a:buChar char="•"/>
            </a:pPr>
            <a:r>
              <a:rPr lang="en-US" dirty="0">
                <a:cs typeface="Aharoni" panose="02010803020104030203" pitchFamily="2" charset="-79"/>
              </a:rPr>
              <a:t>Express strong reactions sparingly, it can feel like an attack.</a:t>
            </a:r>
          </a:p>
          <a:p>
            <a:endParaRPr lang="en-US" sz="1400" dirty="0">
              <a:cs typeface="Aharoni" panose="02010803020104030203" pitchFamily="2" charset="-79"/>
            </a:endParaRPr>
          </a:p>
        </p:txBody>
      </p:sp>
      <p:pic>
        <p:nvPicPr>
          <p:cNvPr id="14" name="Picture 13">
            <a:extLst>
              <a:ext uri="{FF2B5EF4-FFF2-40B4-BE49-F238E27FC236}">
                <a16:creationId xmlns:a16="http://schemas.microsoft.com/office/drawing/2014/main" id="{19D64D85-1D0E-4EDE-8C78-C78BBA05D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5073" y="5588117"/>
            <a:ext cx="903689" cy="888627"/>
          </a:xfrm>
          <a:prstGeom prst="rect">
            <a:avLst/>
          </a:prstGeom>
        </p:spPr>
      </p:pic>
      <p:sp>
        <p:nvSpPr>
          <p:cNvPr id="15" name="Rectangle 14">
            <a:extLst>
              <a:ext uri="{FF2B5EF4-FFF2-40B4-BE49-F238E27FC236}">
                <a16:creationId xmlns:a16="http://schemas.microsoft.com/office/drawing/2014/main" id="{27CABE38-7B2E-4DBE-9758-C7C034B7D28D}"/>
              </a:ext>
            </a:extLst>
          </p:cNvPr>
          <p:cNvSpPr/>
          <p:nvPr/>
        </p:nvSpPr>
        <p:spPr>
          <a:xfrm>
            <a:off x="439291" y="389415"/>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83E60A4-C58D-446E-9B78-FBC27FEE3BA5}"/>
              </a:ext>
            </a:extLst>
          </p:cNvPr>
          <p:cNvSpPr txBox="1"/>
          <p:nvPr/>
        </p:nvSpPr>
        <p:spPr>
          <a:xfrm>
            <a:off x="462545" y="465888"/>
            <a:ext cx="5306292" cy="6232475"/>
          </a:xfrm>
          <a:prstGeom prst="rect">
            <a:avLst/>
          </a:prstGeom>
          <a:noFill/>
        </p:spPr>
        <p:txBody>
          <a:bodyPr wrap="square" rtlCol="0">
            <a:spAutoFit/>
          </a:bodyPr>
          <a:lstStyle/>
          <a:p>
            <a:r>
              <a:rPr lang="en-US" sz="2800" b="1" dirty="0">
                <a:cs typeface="Aharoni" panose="02010803020104030203" pitchFamily="2" charset="-79"/>
              </a:rPr>
              <a:t>Praise and Appreciation</a:t>
            </a:r>
          </a:p>
          <a:p>
            <a:endParaRPr lang="en-US" sz="500" b="1" u="sng" dirty="0">
              <a:cs typeface="Aharoni" panose="02010803020104030203" pitchFamily="2" charset="-79"/>
            </a:endParaRPr>
          </a:p>
          <a:p>
            <a:r>
              <a:rPr lang="en-US" b="1" u="sng" dirty="0">
                <a:cs typeface="Aharoni" panose="02010803020104030203" pitchFamily="2" charset="-79"/>
              </a:rPr>
              <a:t>Tool 1: Describe What You See</a:t>
            </a:r>
          </a:p>
          <a:p>
            <a:r>
              <a:rPr lang="en-US" sz="1600" dirty="0">
                <a:cs typeface="Aharoni" panose="02010803020104030203" pitchFamily="2" charset="-79"/>
              </a:rPr>
              <a:t>“I see green lines that are zooming up and down the page. And look how they connect all these read shapes!”</a:t>
            </a:r>
          </a:p>
          <a:p>
            <a:endParaRPr lang="en-US" sz="500" dirty="0">
              <a:cs typeface="Aharoni" panose="02010803020104030203" pitchFamily="2" charset="-79"/>
            </a:endParaRPr>
          </a:p>
          <a:p>
            <a:r>
              <a:rPr lang="en-US" b="1" u="sng" dirty="0">
                <a:cs typeface="Aharoni" panose="02010803020104030203" pitchFamily="2" charset="-79"/>
              </a:rPr>
              <a:t>Tool 2: Describe the Effect on Others</a:t>
            </a:r>
          </a:p>
          <a:p>
            <a:r>
              <a:rPr lang="en-US" sz="1400" dirty="0">
                <a:cs typeface="Aharoni" panose="02010803020104030203" pitchFamily="2" charset="-79"/>
              </a:rPr>
              <a:t>“The baby loves it when you make those funny sounds. I see a big smile on her face.”</a:t>
            </a:r>
          </a:p>
          <a:p>
            <a:endParaRPr lang="en-US" sz="500" b="1" u="sng" dirty="0">
              <a:cs typeface="Aharoni" panose="02010803020104030203" pitchFamily="2" charset="-79"/>
            </a:endParaRPr>
          </a:p>
          <a:p>
            <a:r>
              <a:rPr lang="en-US" b="1" u="sng" dirty="0">
                <a:cs typeface="Aharoni" panose="02010803020104030203" pitchFamily="2" charset="-79"/>
              </a:rPr>
              <a:t>Tool 3: Describe Effort</a:t>
            </a:r>
          </a:p>
          <a:p>
            <a:r>
              <a:rPr lang="en-US" sz="1400" dirty="0">
                <a:cs typeface="Aharoni" panose="02010803020104030203" pitchFamily="2" charset="-79"/>
              </a:rPr>
              <a:t>“You kept working on that button until you got it into that little button hole!”</a:t>
            </a:r>
          </a:p>
          <a:p>
            <a:endParaRPr lang="en-US" sz="1400" dirty="0">
              <a:cs typeface="Aharoni" panose="02010803020104030203" pitchFamily="2" charset="-79"/>
            </a:endParaRPr>
          </a:p>
          <a:p>
            <a:r>
              <a:rPr lang="en-US" b="1" u="sng" dirty="0">
                <a:cs typeface="Aharoni" panose="02010803020104030203" pitchFamily="2" charset="-79"/>
              </a:rPr>
              <a:t>Tool 4: Describe Progress</a:t>
            </a:r>
          </a:p>
          <a:p>
            <a:r>
              <a:rPr lang="en-US" sz="1400" dirty="0">
                <a:cs typeface="Aharoni" panose="02010803020104030203" pitchFamily="2" charset="-79"/>
              </a:rPr>
              <a:t>“You sounded out each of the letters and you put them together. You read a whole sentence!”</a:t>
            </a:r>
          </a:p>
          <a:p>
            <a:endParaRPr lang="en-US" sz="1400" dirty="0">
              <a:cs typeface="Aharoni" panose="02010803020104030203" pitchFamily="2" charset="-79"/>
            </a:endParaRPr>
          </a:p>
          <a:p>
            <a:r>
              <a:rPr lang="en-US" b="1" dirty="0">
                <a:cs typeface="Aharoni" panose="02010803020104030203" pitchFamily="2" charset="-79"/>
              </a:rPr>
              <a:t>IMPORTANT NOTES</a:t>
            </a:r>
          </a:p>
          <a:p>
            <a:pPr marL="285750" indent="-285750">
              <a:buFont typeface="Arial" panose="020B0604020202020204" pitchFamily="34" charset="0"/>
              <a:buChar char="•"/>
            </a:pPr>
            <a:r>
              <a:rPr lang="en-US" dirty="0">
                <a:cs typeface="Aharoni" panose="02010803020104030203" pitchFamily="2" charset="-79"/>
              </a:rPr>
              <a:t>Consider asking questions or starting a conversation instead of praising.</a:t>
            </a:r>
          </a:p>
          <a:p>
            <a:pPr marL="285750" indent="-285750">
              <a:buFont typeface="Arial" panose="020B0604020202020204" pitchFamily="34" charset="0"/>
              <a:buChar char="•"/>
            </a:pPr>
            <a:r>
              <a:rPr lang="en-US" dirty="0">
                <a:cs typeface="Aharoni" panose="02010803020104030203" pitchFamily="2" charset="-79"/>
              </a:rPr>
              <a:t>Sometimes acknowledging feelings can be more helpful than praise.</a:t>
            </a:r>
          </a:p>
          <a:p>
            <a:pPr marL="285750" indent="-285750">
              <a:buFont typeface="Arial" panose="020B0604020202020204" pitchFamily="34" charset="0"/>
              <a:buChar char="•"/>
            </a:pPr>
            <a:r>
              <a:rPr lang="en-US" dirty="0">
                <a:cs typeface="Aharoni" panose="02010803020104030203" pitchFamily="2" charset="-79"/>
              </a:rPr>
              <a:t>Give a child a new picture of himself.</a:t>
            </a:r>
          </a:p>
          <a:p>
            <a:pPr marL="285750" indent="-285750">
              <a:buFont typeface="Arial" panose="020B0604020202020204" pitchFamily="34" charset="0"/>
              <a:buChar char="•"/>
            </a:pPr>
            <a:r>
              <a:rPr lang="en-US" dirty="0">
                <a:cs typeface="Aharoni" panose="02010803020104030203" pitchFamily="2" charset="-79"/>
              </a:rPr>
              <a:t>Resist the urge to praise by comparison.</a:t>
            </a:r>
          </a:p>
          <a:p>
            <a:endParaRPr lang="en-US" sz="1400" dirty="0">
              <a:cs typeface="Aharoni" panose="02010803020104030203" pitchFamily="2" charset="-79"/>
            </a:endParaRPr>
          </a:p>
        </p:txBody>
      </p:sp>
      <p:pic>
        <p:nvPicPr>
          <p:cNvPr id="19" name="Picture 18">
            <a:extLst>
              <a:ext uri="{FF2B5EF4-FFF2-40B4-BE49-F238E27FC236}">
                <a16:creationId xmlns:a16="http://schemas.microsoft.com/office/drawing/2014/main" id="{AC0F3770-FF04-465A-8A97-F53CB2AD65F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3509" y1="46680" x2="21372" y2="11133"/>
                        <a14:foregroundMark x1="25858" y1="12891" x2="70185" y2="44727"/>
                        <a14:foregroundMark x1="77836" y1="44727" x2="87335" y2="34961"/>
                        <a14:foregroundMark x1="34037" y1="49023" x2="64908" y2="8203"/>
                        <a14:foregroundMark x1="49077" y1="51758" x2="30079" y2="20117"/>
                        <a14:foregroundMark x1="30871" y1="52734" x2="37203" y2="23633"/>
                        <a14:foregroundMark x1="38522" y1="58398" x2="68074" y2="28516"/>
                        <a14:foregroundMark x1="58839" y1="47656" x2="56728" y2="18945"/>
                        <a14:foregroundMark x1="67018" y1="36328" x2="56992" y2="13477"/>
                        <a14:foregroundMark x1="40897" y1="24219" x2="41689" y2="6836"/>
                        <a14:foregroundMark x1="43536" y1="12891" x2="42216" y2="3711"/>
                        <a14:foregroundMark x1="28496" y1="56641" x2="15040" y2="67773"/>
                        <a14:foregroundMark x1="70185" y1="80859" x2="25858" y2="42969"/>
                        <a14:foregroundMark x1="42744" y1="23633" x2="24011" y2="11133"/>
                        <a14:foregroundMark x1="44063" y1="19922" x2="64908" y2="9180"/>
                        <a14:foregroundMark x1="61214" y1="25977" x2="68074" y2="11523"/>
                        <a14:foregroundMark x1="70185" y1="44336" x2="84697" y2="34180"/>
                        <a14:foregroundMark x1="57520" y1="41016" x2="39050" y2="31250"/>
                      </a14:backgroundRemoval>
                    </a14:imgEffect>
                  </a14:imgLayer>
                </a14:imgProps>
              </a:ext>
              <a:ext uri="{28A0092B-C50C-407E-A947-70E740481C1C}">
                <a14:useLocalDpi xmlns:a14="http://schemas.microsoft.com/office/drawing/2010/main" val="0"/>
              </a:ext>
            </a:extLst>
          </a:blip>
          <a:stretch>
            <a:fillRect/>
          </a:stretch>
        </p:blipFill>
        <p:spPr>
          <a:xfrm>
            <a:off x="5197234" y="405744"/>
            <a:ext cx="751221" cy="1014843"/>
          </a:xfrm>
          <a:prstGeom prst="rect">
            <a:avLst/>
          </a:prstGeom>
        </p:spPr>
      </p:pic>
      <p:pic>
        <p:nvPicPr>
          <p:cNvPr id="20" name="Picture 19">
            <a:extLst>
              <a:ext uri="{FF2B5EF4-FFF2-40B4-BE49-F238E27FC236}">
                <a16:creationId xmlns:a16="http://schemas.microsoft.com/office/drawing/2014/main" id="{BBA32A0C-23D6-4FCF-8710-FA434B951A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2208" y="5630011"/>
            <a:ext cx="1250335" cy="873984"/>
          </a:xfrm>
          <a:prstGeom prst="rect">
            <a:avLst/>
          </a:prstGeom>
        </p:spPr>
      </p:pic>
      <p:sp>
        <p:nvSpPr>
          <p:cNvPr id="12" name="TextBox 11">
            <a:extLst>
              <a:ext uri="{FF2B5EF4-FFF2-40B4-BE49-F238E27FC236}">
                <a16:creationId xmlns:a16="http://schemas.microsoft.com/office/drawing/2014/main" id="{F6E08A4F-7F2D-4C43-9776-EBAFB2A7876F}"/>
              </a:ext>
            </a:extLst>
          </p:cNvPr>
          <p:cNvSpPr txBox="1"/>
          <p:nvPr/>
        </p:nvSpPr>
        <p:spPr>
          <a:xfrm>
            <a:off x="652836" y="6282442"/>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sp>
        <p:nvSpPr>
          <p:cNvPr id="16" name="TextBox 15">
            <a:extLst>
              <a:ext uri="{FF2B5EF4-FFF2-40B4-BE49-F238E27FC236}">
                <a16:creationId xmlns:a16="http://schemas.microsoft.com/office/drawing/2014/main" id="{95CE97D2-0F4B-439A-A7DD-E9C83637C29C}"/>
              </a:ext>
            </a:extLst>
          </p:cNvPr>
          <p:cNvSpPr txBox="1"/>
          <p:nvPr/>
        </p:nvSpPr>
        <p:spPr>
          <a:xfrm>
            <a:off x="6660571" y="6264927"/>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pic>
        <p:nvPicPr>
          <p:cNvPr id="17" name="Picture 16">
            <a:extLst>
              <a:ext uri="{FF2B5EF4-FFF2-40B4-BE49-F238E27FC236}">
                <a16:creationId xmlns:a16="http://schemas.microsoft.com/office/drawing/2014/main" id="{74B18E0D-FCF6-41CB-83BC-BA07A279DDEA}"/>
              </a:ext>
            </a:extLst>
          </p:cNvPr>
          <p:cNvPicPr>
            <a:picLocks noChangeAspect="1"/>
          </p:cNvPicPr>
          <p:nvPr/>
        </p:nvPicPr>
        <p:blipFill>
          <a:blip r:embed="rId7"/>
          <a:stretch>
            <a:fillRect/>
          </a:stretch>
        </p:blipFill>
        <p:spPr>
          <a:xfrm>
            <a:off x="5740667" y="382755"/>
            <a:ext cx="230642" cy="165327"/>
          </a:xfrm>
          <a:prstGeom prst="rect">
            <a:avLst/>
          </a:prstGeom>
        </p:spPr>
      </p:pic>
      <p:pic>
        <p:nvPicPr>
          <p:cNvPr id="22" name="Picture 21">
            <a:extLst>
              <a:ext uri="{FF2B5EF4-FFF2-40B4-BE49-F238E27FC236}">
                <a16:creationId xmlns:a16="http://schemas.microsoft.com/office/drawing/2014/main" id="{0F58D7C8-BD3C-467A-8668-C4C7D2A188E2}"/>
              </a:ext>
            </a:extLst>
          </p:cNvPr>
          <p:cNvPicPr>
            <a:picLocks noChangeAspect="1"/>
          </p:cNvPicPr>
          <p:nvPr/>
        </p:nvPicPr>
        <p:blipFill>
          <a:blip r:embed="rId7"/>
          <a:stretch>
            <a:fillRect/>
          </a:stretch>
        </p:blipFill>
        <p:spPr>
          <a:xfrm>
            <a:off x="6443990" y="6264927"/>
            <a:ext cx="230642" cy="165327"/>
          </a:xfrm>
          <a:prstGeom prst="rect">
            <a:avLst/>
          </a:prstGeom>
        </p:spPr>
      </p:pic>
    </p:spTree>
    <p:extLst>
      <p:ext uri="{BB962C8B-B14F-4D97-AF65-F5344CB8AC3E}">
        <p14:creationId xmlns:p14="http://schemas.microsoft.com/office/powerpoint/2010/main" val="3976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DF09A1-EEBF-412C-B259-5706472C3D75}"/>
              </a:ext>
            </a:extLst>
          </p:cNvPr>
          <p:cNvSpPr/>
          <p:nvPr/>
        </p:nvSpPr>
        <p:spPr>
          <a:xfrm>
            <a:off x="437655" y="381251"/>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23C78AC-2947-4D6C-98C7-E7967A543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989" y="397579"/>
            <a:ext cx="584648" cy="939516"/>
          </a:xfrm>
          <a:prstGeom prst="rect">
            <a:avLst/>
          </a:prstGeom>
        </p:spPr>
      </p:pic>
      <p:sp>
        <p:nvSpPr>
          <p:cNvPr id="12" name="TextBox 11">
            <a:extLst>
              <a:ext uri="{FF2B5EF4-FFF2-40B4-BE49-F238E27FC236}">
                <a16:creationId xmlns:a16="http://schemas.microsoft.com/office/drawing/2014/main" id="{6A3B17D8-440B-4A94-AE48-C73A2908216F}"/>
              </a:ext>
            </a:extLst>
          </p:cNvPr>
          <p:cNvSpPr txBox="1"/>
          <p:nvPr/>
        </p:nvSpPr>
        <p:spPr>
          <a:xfrm>
            <a:off x="473526" y="446566"/>
            <a:ext cx="5514111" cy="5755422"/>
          </a:xfrm>
          <a:prstGeom prst="rect">
            <a:avLst/>
          </a:prstGeom>
          <a:noFill/>
        </p:spPr>
        <p:txBody>
          <a:bodyPr wrap="square" rtlCol="0">
            <a:spAutoFit/>
          </a:bodyPr>
          <a:lstStyle/>
          <a:p>
            <a:r>
              <a:rPr lang="en-US" sz="2800" b="1" dirty="0">
                <a:cs typeface="Aharoni" panose="02010803020104030203" pitchFamily="2" charset="-79"/>
              </a:rPr>
              <a:t>Resolving Conflict part 1</a:t>
            </a:r>
          </a:p>
          <a:p>
            <a:endParaRPr lang="en-US" sz="500" b="1" dirty="0">
              <a:cs typeface="Aharoni" panose="02010803020104030203" pitchFamily="2" charset="-79"/>
            </a:endParaRPr>
          </a:p>
          <a:p>
            <a:r>
              <a:rPr lang="en-US" b="1" u="sng" dirty="0">
                <a:cs typeface="Aharoni" panose="02010803020104030203" pitchFamily="2" charset="-79"/>
              </a:rPr>
              <a:t>Tool 1: Express Your Feelings….Strongly</a:t>
            </a:r>
          </a:p>
          <a:p>
            <a:r>
              <a:rPr lang="en-US" sz="1600" dirty="0">
                <a:cs typeface="Aharoni" panose="02010803020104030203" pitchFamily="2" charset="-79"/>
              </a:rPr>
              <a:t>“Hey, I don’t like to see people being pushed around!”</a:t>
            </a:r>
          </a:p>
          <a:p>
            <a:endParaRPr lang="en-US" sz="500" dirty="0">
              <a:cs typeface="Aharoni" panose="02010803020104030203" pitchFamily="2" charset="-79"/>
            </a:endParaRPr>
          </a:p>
          <a:p>
            <a:r>
              <a:rPr lang="en-US" b="1" u="sng" dirty="0">
                <a:cs typeface="Aharoni" panose="02010803020104030203" pitchFamily="2" charset="-79"/>
              </a:rPr>
              <a:t>Tool 2: Show Your Child How to Make Amends</a:t>
            </a:r>
          </a:p>
          <a:p>
            <a:r>
              <a:rPr lang="en-US" sz="1600" dirty="0">
                <a:cs typeface="Aharoni" panose="02010803020104030203" pitchFamily="2" charset="-79"/>
              </a:rPr>
              <a:t>“Your brother was scared by you. Let’s do something to make him feel better. Perhaps give him X?”</a:t>
            </a:r>
          </a:p>
          <a:p>
            <a:endParaRPr lang="en-US" sz="500" u="sng" dirty="0">
              <a:cs typeface="Aharoni" panose="02010803020104030203" pitchFamily="2" charset="-79"/>
            </a:endParaRPr>
          </a:p>
          <a:p>
            <a:r>
              <a:rPr lang="en-US" b="1" u="sng" dirty="0">
                <a:cs typeface="Aharoni" panose="02010803020104030203" pitchFamily="2" charset="-79"/>
              </a:rPr>
              <a:t>Tool 3: Offer a Choice</a:t>
            </a:r>
          </a:p>
          <a:p>
            <a:r>
              <a:rPr lang="en-US" sz="1600" dirty="0">
                <a:cs typeface="Aharoni" panose="02010803020104030203" pitchFamily="2" charset="-79"/>
              </a:rPr>
              <a:t>“We’re going to give the see-saw a rest. I can see you are in no mood to wait for your turn. Swing or sandbox. You decide.”</a:t>
            </a:r>
          </a:p>
          <a:p>
            <a:endParaRPr lang="en-US" sz="500" u="sng" dirty="0">
              <a:cs typeface="Aharoni" panose="02010803020104030203" pitchFamily="2" charset="-79"/>
            </a:endParaRPr>
          </a:p>
          <a:p>
            <a:r>
              <a:rPr lang="en-US" b="1" u="sng" dirty="0">
                <a:cs typeface="Aharoni" panose="02010803020104030203" pitchFamily="2" charset="-79"/>
              </a:rPr>
              <a:t>Tool 4: Take Action Without Insult</a:t>
            </a:r>
          </a:p>
          <a:p>
            <a:r>
              <a:rPr lang="en-US" sz="1600" dirty="0">
                <a:cs typeface="Aharoni" panose="02010803020104030203" pitchFamily="2" charset="-79"/>
              </a:rPr>
              <a:t>“We’re heading to the car. We’ll try the backyard another day. I’m too worried about children getting pushed right now.”</a:t>
            </a:r>
          </a:p>
          <a:p>
            <a:endParaRPr lang="en-US" sz="500" dirty="0">
              <a:cs typeface="Aharoni" panose="02010803020104030203" pitchFamily="2" charset="-79"/>
            </a:endParaRPr>
          </a:p>
          <a:p>
            <a:r>
              <a:rPr lang="en-US" b="1" dirty="0">
                <a:cs typeface="Aharoni" panose="02010803020104030203" pitchFamily="2" charset="-79"/>
              </a:rPr>
              <a:t>IMPORTANT NOTES</a:t>
            </a:r>
          </a:p>
          <a:p>
            <a:pPr marL="285750" indent="-285750">
              <a:buFont typeface="Arial" panose="020B0604020202020204" pitchFamily="34" charset="0"/>
              <a:buChar char="•"/>
            </a:pPr>
            <a:r>
              <a:rPr lang="en-US" dirty="0">
                <a:cs typeface="Aharoni" panose="02010803020104030203" pitchFamily="2" charset="-79"/>
              </a:rPr>
              <a:t>If nothing is working, then you may have to reconsider your basic expectations: blood-sugar, sleep</a:t>
            </a:r>
          </a:p>
          <a:p>
            <a:pPr marL="285750" indent="-285750">
              <a:buFont typeface="Arial" panose="020B0604020202020204" pitchFamily="34" charset="0"/>
              <a:buChar char="•"/>
            </a:pPr>
            <a:r>
              <a:rPr lang="en-US" dirty="0">
                <a:cs typeface="Aharoni" panose="02010803020104030203" pitchFamily="2" charset="-79"/>
              </a:rPr>
              <a:t>You don’t have to wait for a problem to occur in order to use problem-solving. When possible, plan ahead!</a:t>
            </a:r>
          </a:p>
          <a:p>
            <a:pPr marL="285750" indent="-285750">
              <a:buFont typeface="Arial" panose="020B0604020202020204" pitchFamily="34" charset="0"/>
              <a:buChar char="•"/>
            </a:pPr>
            <a:r>
              <a:rPr lang="en-US" dirty="0">
                <a:cs typeface="Aharoni" panose="02010803020104030203" pitchFamily="2" charset="-79"/>
              </a:rPr>
              <a:t>Show respect for the conflict. Don’t minimize.</a:t>
            </a:r>
          </a:p>
          <a:p>
            <a:pPr marL="285750" indent="-285750">
              <a:buFont typeface="Arial" panose="020B0604020202020204" pitchFamily="34" charset="0"/>
              <a:buChar char="•"/>
            </a:pPr>
            <a:r>
              <a:rPr lang="en-US" dirty="0">
                <a:cs typeface="Aharoni" panose="02010803020104030203" pitchFamily="2" charset="-79"/>
              </a:rPr>
              <a:t>Remove the disputed object temporarily.</a:t>
            </a:r>
          </a:p>
          <a:p>
            <a:endParaRPr lang="en-US" sz="500" u="sng" dirty="0">
              <a:cs typeface="Aharoni" panose="02010803020104030203" pitchFamily="2" charset="-79"/>
            </a:endParaRPr>
          </a:p>
        </p:txBody>
      </p:sp>
      <p:pic>
        <p:nvPicPr>
          <p:cNvPr id="16" name="Picture 15">
            <a:extLst>
              <a:ext uri="{FF2B5EF4-FFF2-40B4-BE49-F238E27FC236}">
                <a16:creationId xmlns:a16="http://schemas.microsoft.com/office/drawing/2014/main" id="{C1614753-68E7-4E9C-854F-5688D2D96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07908" y="5372389"/>
            <a:ext cx="903688" cy="1171914"/>
          </a:xfrm>
          <a:prstGeom prst="rect">
            <a:avLst/>
          </a:prstGeom>
        </p:spPr>
      </p:pic>
      <p:sp>
        <p:nvSpPr>
          <p:cNvPr id="7" name="TextBox 6">
            <a:extLst>
              <a:ext uri="{FF2B5EF4-FFF2-40B4-BE49-F238E27FC236}">
                <a16:creationId xmlns:a16="http://schemas.microsoft.com/office/drawing/2014/main" id="{7E550C56-4F20-49F3-B999-FB033F06CDAA}"/>
              </a:ext>
            </a:extLst>
          </p:cNvPr>
          <p:cNvSpPr txBox="1"/>
          <p:nvPr/>
        </p:nvSpPr>
        <p:spPr>
          <a:xfrm>
            <a:off x="391581" y="6290606"/>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pic>
        <p:nvPicPr>
          <p:cNvPr id="8" name="Picture 7">
            <a:extLst>
              <a:ext uri="{FF2B5EF4-FFF2-40B4-BE49-F238E27FC236}">
                <a16:creationId xmlns:a16="http://schemas.microsoft.com/office/drawing/2014/main" id="{8D6F0B6F-1B01-4F3E-B308-3ECA5AAECB21}"/>
              </a:ext>
            </a:extLst>
          </p:cNvPr>
          <p:cNvPicPr>
            <a:picLocks noChangeAspect="1"/>
          </p:cNvPicPr>
          <p:nvPr/>
        </p:nvPicPr>
        <p:blipFill>
          <a:blip r:embed="rId4"/>
          <a:stretch>
            <a:fillRect/>
          </a:stretch>
        </p:blipFill>
        <p:spPr>
          <a:xfrm>
            <a:off x="5740667" y="382755"/>
            <a:ext cx="230642" cy="165327"/>
          </a:xfrm>
          <a:prstGeom prst="rect">
            <a:avLst/>
          </a:prstGeom>
        </p:spPr>
      </p:pic>
    </p:spTree>
    <p:extLst>
      <p:ext uri="{BB962C8B-B14F-4D97-AF65-F5344CB8AC3E}">
        <p14:creationId xmlns:p14="http://schemas.microsoft.com/office/powerpoint/2010/main" val="3904660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DF09A1-EEBF-412C-B259-5706472C3D75}"/>
              </a:ext>
            </a:extLst>
          </p:cNvPr>
          <p:cNvSpPr/>
          <p:nvPr/>
        </p:nvSpPr>
        <p:spPr>
          <a:xfrm>
            <a:off x="429491" y="389415"/>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3B17D8-440B-4A94-AE48-C73A2908216F}"/>
              </a:ext>
            </a:extLst>
          </p:cNvPr>
          <p:cNvSpPr txBox="1"/>
          <p:nvPr/>
        </p:nvSpPr>
        <p:spPr>
          <a:xfrm>
            <a:off x="466542" y="462895"/>
            <a:ext cx="5514111" cy="5447645"/>
          </a:xfrm>
          <a:prstGeom prst="rect">
            <a:avLst/>
          </a:prstGeom>
          <a:noFill/>
        </p:spPr>
        <p:txBody>
          <a:bodyPr wrap="square" rtlCol="0">
            <a:spAutoFit/>
          </a:bodyPr>
          <a:lstStyle/>
          <a:p>
            <a:r>
              <a:rPr lang="en-US" sz="2800" b="1" dirty="0">
                <a:cs typeface="Aharoni" panose="02010803020104030203" pitchFamily="2" charset="-79"/>
              </a:rPr>
              <a:t>Resolving Conflict part 2</a:t>
            </a:r>
          </a:p>
          <a:p>
            <a:endParaRPr lang="en-US" sz="500" dirty="0">
              <a:cs typeface="Aharoni" panose="02010803020104030203" pitchFamily="2" charset="-79"/>
            </a:endParaRPr>
          </a:p>
          <a:p>
            <a:r>
              <a:rPr lang="en-US" b="1" u="sng" dirty="0">
                <a:cs typeface="Aharoni" panose="02010803020104030203" pitchFamily="2" charset="-79"/>
              </a:rPr>
              <a:t>Tool 5: Try Problem-Solving</a:t>
            </a:r>
          </a:p>
          <a:p>
            <a:endParaRPr lang="en-US" sz="1600" b="1" dirty="0">
              <a:cs typeface="Aharoni" panose="02010803020104030203" pitchFamily="2" charset="-79"/>
            </a:endParaRPr>
          </a:p>
          <a:p>
            <a:r>
              <a:rPr lang="en-US" sz="1600" b="1" dirty="0">
                <a:cs typeface="Aharoni" panose="02010803020104030203" pitchFamily="2" charset="-79"/>
              </a:rPr>
              <a:t>Step One: Acknowledge Feelings</a:t>
            </a:r>
          </a:p>
          <a:p>
            <a:r>
              <a:rPr lang="en-US" sz="1600" dirty="0">
                <a:cs typeface="Aharoni" panose="02010803020104030203" pitchFamily="2" charset="-79"/>
              </a:rPr>
              <a:t>“I can see that you don’t want to hold my hand. It makes your fingers feel squeezed. Let’s solve this problem.”</a:t>
            </a:r>
          </a:p>
          <a:p>
            <a:endParaRPr lang="en-US" sz="500" b="1" dirty="0">
              <a:cs typeface="Aharoni" panose="02010803020104030203" pitchFamily="2" charset="-79"/>
            </a:endParaRPr>
          </a:p>
          <a:p>
            <a:r>
              <a:rPr lang="en-US" sz="1600" b="1" dirty="0">
                <a:cs typeface="Aharoni" panose="02010803020104030203" pitchFamily="2" charset="-79"/>
              </a:rPr>
              <a:t>Step Two: Describe the Problem</a:t>
            </a:r>
          </a:p>
          <a:p>
            <a:r>
              <a:rPr lang="en-US" sz="1600" dirty="0">
                <a:cs typeface="Aharoni" panose="02010803020104030203" pitchFamily="2" charset="-79"/>
              </a:rPr>
              <a:t>“The problem is, I worry about children slipping in the parking lots”</a:t>
            </a:r>
          </a:p>
          <a:p>
            <a:endParaRPr lang="en-US" sz="500" b="1" dirty="0">
              <a:cs typeface="Aharoni" panose="02010803020104030203" pitchFamily="2" charset="-79"/>
            </a:endParaRPr>
          </a:p>
          <a:p>
            <a:r>
              <a:rPr lang="en-US" sz="1600" b="1" dirty="0">
                <a:cs typeface="Aharoni" panose="02010803020104030203" pitchFamily="2" charset="-79"/>
              </a:rPr>
              <a:t>Step Three: Ask for Ideas, Put them in a table</a:t>
            </a:r>
          </a:p>
          <a:p>
            <a:r>
              <a:rPr lang="en-US" sz="1600" dirty="0">
                <a:cs typeface="Aharoni" panose="02010803020104030203" pitchFamily="2" charset="-79"/>
              </a:rPr>
              <a:t>“We need some ideas so we can go back to the park and have a good time without people getting mad or scared. What can we do?”</a:t>
            </a:r>
          </a:p>
          <a:p>
            <a:endParaRPr lang="en-US" sz="500" b="1" dirty="0">
              <a:cs typeface="Aharoni" panose="02010803020104030203" pitchFamily="2" charset="-79"/>
            </a:endParaRPr>
          </a:p>
          <a:p>
            <a:r>
              <a:rPr lang="en-US" sz="1600" b="1" dirty="0">
                <a:cs typeface="Aharoni" panose="02010803020104030203" pitchFamily="2" charset="-79"/>
              </a:rPr>
              <a:t>Step Four: Decide which ideas you both like</a:t>
            </a:r>
          </a:p>
          <a:p>
            <a:r>
              <a:rPr lang="en-US" sz="1600" dirty="0">
                <a:cs typeface="Aharoni" panose="02010803020104030203" pitchFamily="2" charset="-79"/>
              </a:rPr>
              <a:t>“So you like the idea of holding on to my sleeve and leading me to the playground.”</a:t>
            </a:r>
          </a:p>
          <a:p>
            <a:endParaRPr lang="en-US" sz="500" b="1" dirty="0">
              <a:cs typeface="Aharoni" panose="02010803020104030203" pitchFamily="2" charset="-79"/>
            </a:endParaRPr>
          </a:p>
          <a:p>
            <a:r>
              <a:rPr lang="en-US" sz="1600" b="1" dirty="0">
                <a:cs typeface="Aharoni" panose="02010803020104030203" pitchFamily="2" charset="-79"/>
              </a:rPr>
              <a:t>Step Five: Try out your solutions</a:t>
            </a:r>
          </a:p>
          <a:p>
            <a:r>
              <a:rPr lang="en-US" sz="1600" dirty="0">
                <a:cs typeface="Aharoni" panose="02010803020104030203" pitchFamily="2" charset="-79"/>
              </a:rPr>
              <a:t>“Here we are at the parking lot. Grab my sleeve and </a:t>
            </a:r>
          </a:p>
          <a:p>
            <a:r>
              <a:rPr lang="en-US" sz="1600" dirty="0">
                <a:cs typeface="Aharoni" panose="02010803020104030203" pitchFamily="2" charset="-79"/>
              </a:rPr>
              <a:t>show which way to go!”</a:t>
            </a:r>
          </a:p>
          <a:p>
            <a:endParaRPr lang="en-US" sz="500" u="sng" dirty="0">
              <a:cs typeface="Aharoni" panose="02010803020104030203" pitchFamily="2" charset="-79"/>
            </a:endParaRPr>
          </a:p>
        </p:txBody>
      </p:sp>
      <p:pic>
        <p:nvPicPr>
          <p:cNvPr id="6" name="Picture 5">
            <a:extLst>
              <a:ext uri="{FF2B5EF4-FFF2-40B4-BE49-F238E27FC236}">
                <a16:creationId xmlns:a16="http://schemas.microsoft.com/office/drawing/2014/main" id="{433915BD-9B2A-4F26-8719-B41951A508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1000" r="100000"/>
                    </a14:imgEffect>
                  </a14:imgLayer>
                </a14:imgProps>
              </a:ext>
              <a:ext uri="{28A0092B-C50C-407E-A947-70E740481C1C}">
                <a14:useLocalDpi xmlns:a14="http://schemas.microsoft.com/office/drawing/2010/main" val="0"/>
              </a:ext>
            </a:extLst>
          </a:blip>
          <a:stretch>
            <a:fillRect/>
          </a:stretch>
        </p:blipFill>
        <p:spPr>
          <a:xfrm>
            <a:off x="4895273" y="381250"/>
            <a:ext cx="1461984" cy="1096488"/>
          </a:xfrm>
          <a:prstGeom prst="rect">
            <a:avLst/>
          </a:prstGeom>
        </p:spPr>
      </p:pic>
      <p:pic>
        <p:nvPicPr>
          <p:cNvPr id="8" name="Picture 7">
            <a:extLst>
              <a:ext uri="{FF2B5EF4-FFF2-40B4-BE49-F238E27FC236}">
                <a16:creationId xmlns:a16="http://schemas.microsoft.com/office/drawing/2014/main" id="{2ECE90C7-67AE-4B00-A72F-9BEE311220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046" l="0" r="100000">
                        <a14:foregroundMark x1="43837" y1="7166" x2="33837" y2="40717"/>
                        <a14:foregroundMark x1="29767" y1="16721" x2="29767" y2="22910"/>
                        <a14:foregroundMark x1="23372" y1="38762" x2="43256" y2="58089"/>
                        <a14:foregroundMark x1="54767" y1="31922" x2="27674" y2="48100"/>
                        <a14:foregroundMark x1="32791" y1="59501" x2="30233" y2="74050"/>
                        <a14:foregroundMark x1="30233" y1="77850" x2="42791" y2="55483"/>
                        <a14:foregroundMark x1="32093" y1="61889" x2="28721" y2="65689"/>
                        <a14:foregroundMark x1="36860" y1="80022" x2="35930" y2="89794"/>
                        <a14:foregroundMark x1="32093" y1="90445" x2="57093" y2="89034"/>
                        <a14:foregroundMark x1="87093" y1="55483" x2="79767" y2="54723"/>
                        <a14:foregroundMark x1="75930" y1="69490" x2="77674" y2="90011"/>
                      </a14:backgroundRemoval>
                    </a14:imgEffect>
                  </a14:imgLayer>
                </a14:imgProps>
              </a:ext>
              <a:ext uri="{28A0092B-C50C-407E-A947-70E740481C1C}">
                <a14:useLocalDpi xmlns:a14="http://schemas.microsoft.com/office/drawing/2010/main" val="0"/>
              </a:ext>
            </a:extLst>
          </a:blip>
          <a:stretch>
            <a:fillRect/>
          </a:stretch>
        </p:blipFill>
        <p:spPr>
          <a:xfrm>
            <a:off x="5064327" y="5419859"/>
            <a:ext cx="1023865" cy="1096488"/>
          </a:xfrm>
          <a:prstGeom prst="rect">
            <a:avLst/>
          </a:prstGeom>
        </p:spPr>
      </p:pic>
      <p:sp>
        <p:nvSpPr>
          <p:cNvPr id="7" name="TextBox 6">
            <a:extLst>
              <a:ext uri="{FF2B5EF4-FFF2-40B4-BE49-F238E27FC236}">
                <a16:creationId xmlns:a16="http://schemas.microsoft.com/office/drawing/2014/main" id="{3A804DF3-F043-413A-8A26-896F6D051F66}"/>
              </a:ext>
            </a:extLst>
          </p:cNvPr>
          <p:cNvSpPr txBox="1"/>
          <p:nvPr/>
        </p:nvSpPr>
        <p:spPr>
          <a:xfrm>
            <a:off x="391581" y="6290606"/>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pic>
        <p:nvPicPr>
          <p:cNvPr id="10" name="Picture 9">
            <a:extLst>
              <a:ext uri="{FF2B5EF4-FFF2-40B4-BE49-F238E27FC236}">
                <a16:creationId xmlns:a16="http://schemas.microsoft.com/office/drawing/2014/main" id="{DAB8102C-C7E6-403A-AFBC-25394623B976}"/>
              </a:ext>
            </a:extLst>
          </p:cNvPr>
          <p:cNvPicPr>
            <a:picLocks noChangeAspect="1"/>
          </p:cNvPicPr>
          <p:nvPr/>
        </p:nvPicPr>
        <p:blipFill>
          <a:blip r:embed="rId6"/>
          <a:stretch>
            <a:fillRect/>
          </a:stretch>
        </p:blipFill>
        <p:spPr>
          <a:xfrm>
            <a:off x="5740667" y="382755"/>
            <a:ext cx="230642" cy="165327"/>
          </a:xfrm>
          <a:prstGeom prst="rect">
            <a:avLst/>
          </a:prstGeom>
        </p:spPr>
      </p:pic>
    </p:spTree>
    <p:extLst>
      <p:ext uri="{BB962C8B-B14F-4D97-AF65-F5344CB8AC3E}">
        <p14:creationId xmlns:p14="http://schemas.microsoft.com/office/powerpoint/2010/main" val="3338521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DF09A1-EEBF-412C-B259-5706472C3D75}"/>
              </a:ext>
            </a:extLst>
          </p:cNvPr>
          <p:cNvSpPr/>
          <p:nvPr/>
        </p:nvSpPr>
        <p:spPr>
          <a:xfrm>
            <a:off x="446909" y="403563"/>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B58B7C-BC4A-444A-8F64-569A8B0E90A8}"/>
              </a:ext>
            </a:extLst>
          </p:cNvPr>
          <p:cNvSpPr/>
          <p:nvPr/>
        </p:nvSpPr>
        <p:spPr>
          <a:xfrm>
            <a:off x="6459781" y="403563"/>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a:solidFill>
                  <a:schemeClr val="tx1"/>
                </a:solidFill>
                <a:cs typeface="Aharoni" panose="02010803020104030203" pitchFamily="2" charset="-79"/>
              </a:rPr>
              <a:t>Lies</a:t>
            </a:r>
          </a:p>
          <a:p>
            <a:endParaRPr lang="en-US" sz="500" dirty="0">
              <a:solidFill>
                <a:schemeClr val="tx1"/>
              </a:solidFill>
              <a:cs typeface="Aharoni" panose="02010803020104030203" pitchFamily="2" charset="-79"/>
            </a:endParaRPr>
          </a:p>
          <a:p>
            <a:r>
              <a:rPr lang="en-US" sz="1600" b="1" u="sng" dirty="0">
                <a:solidFill>
                  <a:schemeClr val="tx1"/>
                </a:solidFill>
                <a:cs typeface="Aharoni" panose="02010803020104030203" pitchFamily="2" charset="-79"/>
              </a:rPr>
              <a:t>Tool 1: Describe What You See</a:t>
            </a:r>
          </a:p>
          <a:p>
            <a:endParaRPr lang="en-US" sz="500" b="1" dirty="0">
              <a:solidFill>
                <a:schemeClr val="tx1"/>
              </a:solidFill>
              <a:cs typeface="Aharoni" panose="02010803020104030203" pitchFamily="2" charset="-79"/>
            </a:endParaRPr>
          </a:p>
          <a:p>
            <a:r>
              <a:rPr lang="en-US" sz="1600" dirty="0">
                <a:solidFill>
                  <a:schemeClr val="tx1"/>
                </a:solidFill>
                <a:cs typeface="Aharoni" panose="02010803020104030203" pitchFamily="2" charset="-79"/>
              </a:rPr>
              <a:t>“I see chocolate on your face.”</a:t>
            </a:r>
          </a:p>
          <a:p>
            <a:endParaRPr lang="en-US" sz="500" b="1" dirty="0">
              <a:solidFill>
                <a:schemeClr val="tx1"/>
              </a:solidFill>
              <a:cs typeface="Aharoni" panose="02010803020104030203" pitchFamily="2" charset="-79"/>
            </a:endParaRPr>
          </a:p>
          <a:p>
            <a:r>
              <a:rPr lang="en-US" sz="1600" b="1" u="sng" dirty="0">
                <a:solidFill>
                  <a:schemeClr val="tx1"/>
                </a:solidFill>
                <a:cs typeface="Aharoni" panose="02010803020104030203" pitchFamily="2" charset="-79"/>
              </a:rPr>
              <a:t>Tool 2: Describe How You Feel</a:t>
            </a:r>
          </a:p>
          <a:p>
            <a:endParaRPr lang="en-US" sz="500" b="1" u="sng" dirty="0">
              <a:solidFill>
                <a:schemeClr val="tx1"/>
              </a:solidFill>
              <a:cs typeface="Aharoni" panose="02010803020104030203" pitchFamily="2" charset="-79"/>
            </a:endParaRPr>
          </a:p>
          <a:p>
            <a:r>
              <a:rPr lang="en-US" sz="1600" dirty="0">
                <a:solidFill>
                  <a:schemeClr val="tx1"/>
                </a:solidFill>
                <a:cs typeface="Aharoni" panose="02010803020104030203" pitchFamily="2" charset="-79"/>
              </a:rPr>
              <a:t>“I’m upset that the cake was eaten! I wanted to serve it.</a:t>
            </a:r>
          </a:p>
          <a:p>
            <a:endParaRPr lang="en-US" sz="500" b="1" dirty="0">
              <a:solidFill>
                <a:schemeClr val="tx1"/>
              </a:solidFill>
              <a:cs typeface="Aharoni" panose="02010803020104030203" pitchFamily="2" charset="-79"/>
            </a:endParaRPr>
          </a:p>
          <a:p>
            <a:r>
              <a:rPr lang="en-US" sz="1600" b="1" u="sng" dirty="0">
                <a:solidFill>
                  <a:schemeClr val="tx1"/>
                </a:solidFill>
                <a:cs typeface="Aharoni" panose="02010803020104030203" pitchFamily="2" charset="-79"/>
              </a:rPr>
              <a:t>Tool 3: Acknowledge Feelings</a:t>
            </a:r>
          </a:p>
          <a:p>
            <a:endParaRPr lang="en-US" sz="500" b="1" u="sng" dirty="0">
              <a:solidFill>
                <a:schemeClr val="tx1"/>
              </a:solidFill>
              <a:cs typeface="Aharoni" panose="02010803020104030203" pitchFamily="2" charset="-79"/>
            </a:endParaRPr>
          </a:p>
          <a:p>
            <a:r>
              <a:rPr lang="en-US" sz="1600" dirty="0">
                <a:solidFill>
                  <a:schemeClr val="tx1"/>
                </a:solidFill>
                <a:cs typeface="Aharoni" panose="02010803020104030203" pitchFamily="2" charset="-79"/>
              </a:rPr>
              <a:t>“It’s not easy to resist cake. I bet you wish you hadn’t eaten it.”</a:t>
            </a:r>
          </a:p>
          <a:p>
            <a:endParaRPr lang="en-US" sz="500" b="1" dirty="0">
              <a:solidFill>
                <a:schemeClr val="tx1"/>
              </a:solidFill>
              <a:cs typeface="Aharoni" panose="02010803020104030203" pitchFamily="2" charset="-79"/>
            </a:endParaRPr>
          </a:p>
          <a:p>
            <a:r>
              <a:rPr lang="en-US" sz="1600" b="1" u="sng" dirty="0">
                <a:solidFill>
                  <a:schemeClr val="tx1"/>
                </a:solidFill>
                <a:cs typeface="Aharoni" panose="02010803020104030203" pitchFamily="2" charset="-79"/>
              </a:rPr>
              <a:t>Tool 4: Try Problem Solving</a:t>
            </a:r>
          </a:p>
          <a:p>
            <a:r>
              <a:rPr lang="en-US" sz="1600" dirty="0">
                <a:solidFill>
                  <a:schemeClr val="tx1"/>
                </a:solidFill>
                <a:cs typeface="Aharoni" panose="02010803020104030203" pitchFamily="2" charset="-79"/>
              </a:rPr>
              <a:t>“Next time you’re tempted, let me know. I’m sure we can find a way to help you wait.”</a:t>
            </a:r>
          </a:p>
          <a:p>
            <a:endParaRPr lang="en-US" sz="500" b="1" dirty="0">
              <a:solidFill>
                <a:schemeClr val="tx1"/>
              </a:solidFill>
              <a:cs typeface="Aharoni" panose="02010803020104030203" pitchFamily="2" charset="-79"/>
            </a:endParaRPr>
          </a:p>
          <a:p>
            <a:r>
              <a:rPr lang="en-US" sz="1600" b="1" u="sng" dirty="0">
                <a:solidFill>
                  <a:schemeClr val="tx1"/>
                </a:solidFill>
                <a:cs typeface="Aharoni" panose="02010803020104030203" pitchFamily="2" charset="-79"/>
              </a:rPr>
              <a:t>Tool 5: Adapt Expectations</a:t>
            </a:r>
          </a:p>
          <a:p>
            <a:r>
              <a:rPr lang="en-US" sz="1600" dirty="0">
                <a:solidFill>
                  <a:schemeClr val="tx1"/>
                </a:solidFill>
                <a:cs typeface="Aharoni" panose="02010803020104030203" pitchFamily="2" charset="-79"/>
              </a:rPr>
              <a:t>Think to yourself, the next time I buy a chocolate cake, I’ll put it out of sight until it’s time for dessert.</a:t>
            </a:r>
          </a:p>
          <a:p>
            <a:endParaRPr lang="en-US" sz="500" u="sng" dirty="0">
              <a:solidFill>
                <a:schemeClr val="tx1"/>
              </a:solidFill>
              <a:cs typeface="Aharoni" panose="02010803020104030203" pitchFamily="2" charset="-79"/>
            </a:endParaRPr>
          </a:p>
          <a:p>
            <a:r>
              <a:rPr lang="en-US" sz="1600" b="1" u="sng" dirty="0">
                <a:solidFill>
                  <a:schemeClr val="tx1"/>
                </a:solidFill>
                <a:cs typeface="Aharoni" panose="02010803020104030203" pitchFamily="2" charset="-79"/>
              </a:rPr>
              <a:t>Tool</a:t>
            </a:r>
            <a:r>
              <a:rPr lang="en-US" sz="2000" b="1" u="sng" dirty="0">
                <a:solidFill>
                  <a:schemeClr val="tx1"/>
                </a:solidFill>
                <a:cs typeface="Aharoni" panose="02010803020104030203" pitchFamily="2" charset="-79"/>
              </a:rPr>
              <a:t> 6: </a:t>
            </a:r>
            <a:r>
              <a:rPr lang="en-US" sz="1600" b="1" u="sng" dirty="0">
                <a:solidFill>
                  <a:schemeClr val="tx1"/>
                </a:solidFill>
                <a:cs typeface="Aharoni" panose="02010803020104030203" pitchFamily="2" charset="-79"/>
              </a:rPr>
              <a:t>Help the Child Make Amends</a:t>
            </a:r>
            <a:endParaRPr lang="en-US" sz="1400" b="1" u="sng" dirty="0">
              <a:solidFill>
                <a:schemeClr val="tx1"/>
              </a:solidFill>
              <a:cs typeface="Aharoni" panose="02010803020104030203" pitchFamily="2" charset="-79"/>
            </a:endParaRPr>
          </a:p>
          <a:p>
            <a:r>
              <a:rPr lang="en-US" sz="1600" dirty="0">
                <a:solidFill>
                  <a:schemeClr val="tx1"/>
                </a:solidFill>
                <a:cs typeface="Aharoni" panose="02010803020104030203" pitchFamily="2" charset="-79"/>
              </a:rPr>
              <a:t>“We’re going to need something for dessert. Can you get out some cookies and arrange them on a plate?”</a:t>
            </a:r>
            <a:endParaRPr lang="en-US" sz="1200" u="sng" dirty="0">
              <a:solidFill>
                <a:schemeClr val="tx1"/>
              </a:solidFill>
              <a:cs typeface="Aharoni" panose="02010803020104030203" pitchFamily="2" charset="-79"/>
            </a:endParaRPr>
          </a:p>
        </p:txBody>
      </p:sp>
      <p:pic>
        <p:nvPicPr>
          <p:cNvPr id="3" name="Picture 2">
            <a:extLst>
              <a:ext uri="{FF2B5EF4-FFF2-40B4-BE49-F238E27FC236}">
                <a16:creationId xmlns:a16="http://schemas.microsoft.com/office/drawing/2014/main" id="{E6408151-21FF-47A4-8827-DD86B52E4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710" y="475882"/>
            <a:ext cx="730624" cy="881388"/>
          </a:xfrm>
          <a:prstGeom prst="rect">
            <a:avLst/>
          </a:prstGeom>
        </p:spPr>
      </p:pic>
      <p:pic>
        <p:nvPicPr>
          <p:cNvPr id="9" name="Picture 8">
            <a:extLst>
              <a:ext uri="{FF2B5EF4-FFF2-40B4-BE49-F238E27FC236}">
                <a16:creationId xmlns:a16="http://schemas.microsoft.com/office/drawing/2014/main" id="{3D1F2B95-25E9-47BF-A2F7-BC6F7F9E5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4118" y="5620659"/>
            <a:ext cx="922901" cy="931032"/>
          </a:xfrm>
          <a:prstGeom prst="rect">
            <a:avLst/>
          </a:prstGeom>
        </p:spPr>
      </p:pic>
      <p:sp>
        <p:nvSpPr>
          <p:cNvPr id="10" name="TextBox 9">
            <a:extLst>
              <a:ext uri="{FF2B5EF4-FFF2-40B4-BE49-F238E27FC236}">
                <a16:creationId xmlns:a16="http://schemas.microsoft.com/office/drawing/2014/main" id="{586772DB-3690-4052-97A8-BED9E3633280}"/>
              </a:ext>
            </a:extLst>
          </p:cNvPr>
          <p:cNvSpPr txBox="1"/>
          <p:nvPr/>
        </p:nvSpPr>
        <p:spPr>
          <a:xfrm>
            <a:off x="467632" y="468879"/>
            <a:ext cx="5514111" cy="6140142"/>
          </a:xfrm>
          <a:prstGeom prst="rect">
            <a:avLst/>
          </a:prstGeom>
          <a:noFill/>
        </p:spPr>
        <p:txBody>
          <a:bodyPr wrap="square" rtlCol="0">
            <a:spAutoFit/>
          </a:bodyPr>
          <a:lstStyle/>
          <a:p>
            <a:r>
              <a:rPr lang="en-US" sz="2800" b="1" dirty="0">
                <a:cs typeface="Aharoni" panose="02010803020104030203" pitchFamily="2" charset="-79"/>
              </a:rPr>
              <a:t>Sibling Rivalry</a:t>
            </a:r>
          </a:p>
          <a:p>
            <a:endParaRPr lang="en-US" sz="500" dirty="0">
              <a:cs typeface="Aharoni" panose="02010803020104030203" pitchFamily="2" charset="-79"/>
            </a:endParaRPr>
          </a:p>
          <a:p>
            <a:r>
              <a:rPr lang="en-US" b="1" u="sng" dirty="0">
                <a:cs typeface="Aharoni" panose="02010803020104030203" pitchFamily="2" charset="-79"/>
              </a:rPr>
              <a:t>Tool 1: Accept Feelings</a:t>
            </a:r>
          </a:p>
          <a:p>
            <a:endParaRPr lang="en-US" sz="500" b="1" dirty="0">
              <a:cs typeface="Aharoni" panose="02010803020104030203" pitchFamily="2" charset="-79"/>
            </a:endParaRPr>
          </a:p>
          <a:p>
            <a:r>
              <a:rPr lang="en-US" sz="1600" dirty="0">
                <a:cs typeface="Aharoni" panose="02010803020104030203" pitchFamily="2" charset="-79"/>
              </a:rPr>
              <a:t>“It can be frustrating to have a baby sister!”</a:t>
            </a:r>
          </a:p>
          <a:p>
            <a:endParaRPr lang="en-US" sz="500" b="1" dirty="0">
              <a:cs typeface="Aharoni" panose="02010803020104030203" pitchFamily="2" charset="-79"/>
            </a:endParaRPr>
          </a:p>
          <a:p>
            <a:r>
              <a:rPr lang="en-US" b="1" u="sng" dirty="0">
                <a:cs typeface="Aharoni" panose="02010803020104030203" pitchFamily="2" charset="-79"/>
              </a:rPr>
              <a:t>Tool 2: </a:t>
            </a:r>
            <a:r>
              <a:rPr lang="en-US" sz="1600" b="1" u="sng" dirty="0">
                <a:cs typeface="Aharoni" panose="02010803020104030203" pitchFamily="2" charset="-79"/>
              </a:rPr>
              <a:t>Give Wishes in Fantasy: let the child be a baby</a:t>
            </a:r>
          </a:p>
          <a:p>
            <a:endParaRPr lang="en-US" sz="500" b="1" u="sng" dirty="0">
              <a:cs typeface="Aharoni" panose="02010803020104030203" pitchFamily="2" charset="-79"/>
            </a:endParaRPr>
          </a:p>
          <a:p>
            <a:r>
              <a:rPr lang="en-US" sz="1600" dirty="0">
                <a:cs typeface="Aharoni" panose="02010803020104030203" pitchFamily="2" charset="-79"/>
              </a:rPr>
              <a:t>“Come sit on my lap and be my super baby!”</a:t>
            </a:r>
          </a:p>
          <a:p>
            <a:endParaRPr lang="en-US" sz="500" b="1" dirty="0">
              <a:cs typeface="Aharoni" panose="02010803020104030203" pitchFamily="2" charset="-79"/>
            </a:endParaRPr>
          </a:p>
          <a:p>
            <a:r>
              <a:rPr lang="en-US" b="1" u="sng" dirty="0">
                <a:cs typeface="Aharoni" panose="02010803020104030203" pitchFamily="2" charset="-79"/>
              </a:rPr>
              <a:t>Tool 3: Describe What You See:</a:t>
            </a:r>
          </a:p>
          <a:p>
            <a:endParaRPr lang="en-US" sz="500" b="1" u="sng" dirty="0">
              <a:cs typeface="Aharoni" panose="02010803020104030203" pitchFamily="2" charset="-79"/>
            </a:endParaRPr>
          </a:p>
          <a:p>
            <a:r>
              <a:rPr lang="en-US" sz="1600" dirty="0">
                <a:cs typeface="Aharoni" panose="02010803020104030203" pitchFamily="2" charset="-79"/>
              </a:rPr>
              <a:t>“You figured out how to cheer up your sister when she’s crying”</a:t>
            </a:r>
          </a:p>
          <a:p>
            <a:endParaRPr lang="en-US" sz="500" b="1" dirty="0">
              <a:cs typeface="Aharoni" panose="02010803020104030203" pitchFamily="2" charset="-79"/>
            </a:endParaRPr>
          </a:p>
          <a:p>
            <a:r>
              <a:rPr lang="en-US" b="1" u="sng" dirty="0">
                <a:cs typeface="Aharoni" panose="02010803020104030203" pitchFamily="2" charset="-79"/>
              </a:rPr>
              <a:t>Tool 4: </a:t>
            </a:r>
            <a:r>
              <a:rPr lang="en-US" sz="1600" b="1" u="sng" dirty="0">
                <a:cs typeface="Aharoni" panose="02010803020104030203" pitchFamily="2" charset="-79"/>
              </a:rPr>
              <a:t>Put the Child In Charge</a:t>
            </a:r>
          </a:p>
          <a:p>
            <a:r>
              <a:rPr lang="en-US" sz="1600" dirty="0">
                <a:cs typeface="Aharoni" panose="02010803020104030203" pitchFamily="2" charset="-79"/>
              </a:rPr>
              <a:t>“Can you pick a board book for the baby? She likes it when you read to her.”</a:t>
            </a:r>
          </a:p>
          <a:p>
            <a:endParaRPr lang="en-US" sz="500" b="1" dirty="0">
              <a:cs typeface="Aharoni" panose="02010803020104030203" pitchFamily="2" charset="-79"/>
            </a:endParaRPr>
          </a:p>
          <a:p>
            <a:r>
              <a:rPr lang="en-US" b="1" u="sng" dirty="0">
                <a:cs typeface="Aharoni" panose="02010803020104030203" pitchFamily="2" charset="-79"/>
              </a:rPr>
              <a:t>Tool 5: Reconned with Your Child</a:t>
            </a:r>
            <a:endParaRPr lang="en-US" sz="1600" b="1" u="sng" dirty="0">
              <a:cs typeface="Aharoni" panose="02010803020104030203" pitchFamily="2" charset="-79"/>
            </a:endParaRPr>
          </a:p>
          <a:p>
            <a:r>
              <a:rPr lang="en-US" sz="1600" dirty="0">
                <a:cs typeface="Aharoni" panose="02010803020104030203" pitchFamily="2" charset="-79"/>
              </a:rPr>
              <a:t>Plan for a special One-on-One Time</a:t>
            </a:r>
          </a:p>
          <a:p>
            <a:r>
              <a:rPr lang="en-US" sz="1600" dirty="0">
                <a:cs typeface="Aharoni" panose="02010803020104030203" pitchFamily="2" charset="-79"/>
              </a:rPr>
              <a:t>“Would you like to make cookies when the baby takes her nap? Or snuggle up and read your pop-up books?”</a:t>
            </a:r>
          </a:p>
          <a:p>
            <a:r>
              <a:rPr lang="en-US" sz="1600" dirty="0">
                <a:cs typeface="Aharoni" panose="02010803020104030203" pitchFamily="2" charset="-79"/>
              </a:rPr>
              <a:t>Tell the older child about their Baby Days “I remember you…”</a:t>
            </a:r>
          </a:p>
          <a:p>
            <a:endParaRPr lang="en-US" sz="500" u="sng" dirty="0">
              <a:cs typeface="Aharoni" panose="02010803020104030203" pitchFamily="2" charset="-79"/>
            </a:endParaRPr>
          </a:p>
          <a:p>
            <a:r>
              <a:rPr lang="en-US" b="1" u="sng" dirty="0">
                <a:cs typeface="Aharoni" panose="02010803020104030203" pitchFamily="2" charset="-79"/>
              </a:rPr>
              <a:t>Tool</a:t>
            </a:r>
            <a:r>
              <a:rPr lang="en-US" sz="2000" b="1" u="sng" dirty="0">
                <a:cs typeface="Aharoni" panose="02010803020104030203" pitchFamily="2" charset="-79"/>
              </a:rPr>
              <a:t> 6: </a:t>
            </a:r>
            <a:r>
              <a:rPr lang="en-US" sz="1600" b="1" u="sng" dirty="0">
                <a:cs typeface="Aharoni" panose="02010803020104030203" pitchFamily="2" charset="-79"/>
              </a:rPr>
              <a:t>Take Action Without Insult</a:t>
            </a:r>
            <a:endParaRPr lang="en-US" sz="1400" b="1" u="sng" dirty="0">
              <a:cs typeface="Aharoni" panose="02010803020104030203" pitchFamily="2" charset="-79"/>
            </a:endParaRPr>
          </a:p>
          <a:p>
            <a:r>
              <a:rPr lang="en-US" sz="1600" dirty="0">
                <a:cs typeface="Aharoni" panose="02010803020104030203" pitchFamily="2" charset="-79"/>
              </a:rPr>
              <a:t>Don’t cast the child as the aggressor </a:t>
            </a:r>
            <a:r>
              <a:rPr lang="en-US" sz="1400" dirty="0">
                <a:cs typeface="Aharoni" panose="02010803020104030203" pitchFamily="2" charset="-79"/>
              </a:rPr>
              <a:t>“I need to separate you two.”</a:t>
            </a:r>
          </a:p>
          <a:p>
            <a:endParaRPr lang="en-US" sz="1100" u="sng" dirty="0">
              <a:cs typeface="Aharoni" panose="02010803020104030203" pitchFamily="2" charset="-79"/>
            </a:endParaRPr>
          </a:p>
          <a:p>
            <a:r>
              <a:rPr lang="en-US" b="1" u="sng" dirty="0">
                <a:cs typeface="Aharoni" panose="02010803020104030203" pitchFamily="2" charset="-79"/>
              </a:rPr>
              <a:t>Tool 7: Try Problem-Solving </a:t>
            </a:r>
            <a:r>
              <a:rPr lang="en-US" dirty="0">
                <a:cs typeface="Aharoni" panose="02010803020104030203" pitchFamily="2" charset="-79"/>
              </a:rPr>
              <a:t>don’t take sides</a:t>
            </a:r>
          </a:p>
          <a:p>
            <a:r>
              <a:rPr lang="en-US" sz="1600" dirty="0">
                <a:cs typeface="Aharoni" panose="02010803020104030203" pitchFamily="2" charset="-79"/>
              </a:rPr>
              <a:t>“Both Martha and Daphne want to build towers. Any ideas?” </a:t>
            </a:r>
            <a:endParaRPr lang="en-US" sz="1400" dirty="0">
              <a:cs typeface="Aharoni" panose="02010803020104030203" pitchFamily="2" charset="-79"/>
            </a:endParaRPr>
          </a:p>
          <a:p>
            <a:endParaRPr lang="en-US" sz="500" u="sng" dirty="0">
              <a:cs typeface="Aharoni" panose="02010803020104030203" pitchFamily="2" charset="-79"/>
            </a:endParaRPr>
          </a:p>
        </p:txBody>
      </p:sp>
      <p:pic>
        <p:nvPicPr>
          <p:cNvPr id="12" name="Picture 11">
            <a:extLst>
              <a:ext uri="{FF2B5EF4-FFF2-40B4-BE49-F238E27FC236}">
                <a16:creationId xmlns:a16="http://schemas.microsoft.com/office/drawing/2014/main" id="{523FB792-6F41-46D7-9BF5-E909EBB404CC}"/>
              </a:ext>
            </a:extLst>
          </p:cNvPr>
          <p:cNvPicPr>
            <a:picLocks noChangeAspect="1"/>
          </p:cNvPicPr>
          <p:nvPr/>
        </p:nvPicPr>
        <p:blipFill rotWithShape="1">
          <a:blip r:embed="rId4">
            <a:extLst>
              <a:ext uri="{28A0092B-C50C-407E-A947-70E740481C1C}">
                <a14:useLocalDpi xmlns:a14="http://schemas.microsoft.com/office/drawing/2010/main" val="0"/>
              </a:ext>
            </a:extLst>
          </a:blip>
          <a:srcRect l="35610" t="6637" r="54802" b="-6637"/>
          <a:stretch/>
        </p:blipFill>
        <p:spPr>
          <a:xfrm>
            <a:off x="5613024" y="5426874"/>
            <a:ext cx="368719" cy="1124817"/>
          </a:xfrm>
          <a:prstGeom prst="rect">
            <a:avLst/>
          </a:prstGeom>
        </p:spPr>
      </p:pic>
      <p:pic>
        <p:nvPicPr>
          <p:cNvPr id="15" name="Picture 14">
            <a:extLst>
              <a:ext uri="{FF2B5EF4-FFF2-40B4-BE49-F238E27FC236}">
                <a16:creationId xmlns:a16="http://schemas.microsoft.com/office/drawing/2014/main" id="{A04CEFC3-5D7B-4613-B934-D527607AE1A8}"/>
              </a:ext>
            </a:extLst>
          </p:cNvPr>
          <p:cNvPicPr>
            <a:picLocks noChangeAspect="1"/>
          </p:cNvPicPr>
          <p:nvPr/>
        </p:nvPicPr>
        <p:blipFill rotWithShape="1">
          <a:blip r:embed="rId4">
            <a:extLst>
              <a:ext uri="{28A0092B-C50C-407E-A947-70E740481C1C}">
                <a14:useLocalDpi xmlns:a14="http://schemas.microsoft.com/office/drawing/2010/main" val="0"/>
              </a:ext>
            </a:extLst>
          </a:blip>
          <a:srcRect t="5958" r="82176"/>
          <a:stretch/>
        </p:blipFill>
        <p:spPr>
          <a:xfrm>
            <a:off x="11369180" y="309871"/>
            <a:ext cx="618565" cy="954642"/>
          </a:xfrm>
          <a:prstGeom prst="rect">
            <a:avLst/>
          </a:prstGeom>
        </p:spPr>
      </p:pic>
      <p:sp>
        <p:nvSpPr>
          <p:cNvPr id="14" name="TextBox 13">
            <a:extLst>
              <a:ext uri="{FF2B5EF4-FFF2-40B4-BE49-F238E27FC236}">
                <a16:creationId xmlns:a16="http://schemas.microsoft.com/office/drawing/2014/main" id="{3C009ACE-E9A8-4769-B5D9-1B6A9E5AB6E6}"/>
              </a:ext>
            </a:extLst>
          </p:cNvPr>
          <p:cNvSpPr txBox="1"/>
          <p:nvPr/>
        </p:nvSpPr>
        <p:spPr>
          <a:xfrm>
            <a:off x="392671" y="6321082"/>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sp>
        <p:nvSpPr>
          <p:cNvPr id="17" name="TextBox 16">
            <a:extLst>
              <a:ext uri="{FF2B5EF4-FFF2-40B4-BE49-F238E27FC236}">
                <a16:creationId xmlns:a16="http://schemas.microsoft.com/office/drawing/2014/main" id="{0CE9E923-7E01-4499-BDCE-7840F82A5BB0}"/>
              </a:ext>
            </a:extLst>
          </p:cNvPr>
          <p:cNvSpPr txBox="1"/>
          <p:nvPr/>
        </p:nvSpPr>
        <p:spPr>
          <a:xfrm>
            <a:off x="6677989" y="6279075"/>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pic>
        <p:nvPicPr>
          <p:cNvPr id="13" name="Picture 12">
            <a:extLst>
              <a:ext uri="{FF2B5EF4-FFF2-40B4-BE49-F238E27FC236}">
                <a16:creationId xmlns:a16="http://schemas.microsoft.com/office/drawing/2014/main" id="{49F6D58C-E8FE-47DA-85F1-49A3B09FB92A}"/>
              </a:ext>
            </a:extLst>
          </p:cNvPr>
          <p:cNvPicPr>
            <a:picLocks noChangeAspect="1"/>
          </p:cNvPicPr>
          <p:nvPr/>
        </p:nvPicPr>
        <p:blipFill>
          <a:blip r:embed="rId5"/>
          <a:stretch>
            <a:fillRect/>
          </a:stretch>
        </p:blipFill>
        <p:spPr>
          <a:xfrm>
            <a:off x="5765159" y="390919"/>
            <a:ext cx="230642" cy="165327"/>
          </a:xfrm>
          <a:prstGeom prst="rect">
            <a:avLst/>
          </a:prstGeom>
        </p:spPr>
      </p:pic>
      <p:pic>
        <p:nvPicPr>
          <p:cNvPr id="18" name="Picture 17">
            <a:extLst>
              <a:ext uri="{FF2B5EF4-FFF2-40B4-BE49-F238E27FC236}">
                <a16:creationId xmlns:a16="http://schemas.microsoft.com/office/drawing/2014/main" id="{2332F785-8EF7-48BE-9F62-8690BC5106D0}"/>
              </a:ext>
            </a:extLst>
          </p:cNvPr>
          <p:cNvPicPr>
            <a:picLocks noChangeAspect="1"/>
          </p:cNvPicPr>
          <p:nvPr/>
        </p:nvPicPr>
        <p:blipFill>
          <a:blip r:embed="rId5"/>
          <a:stretch>
            <a:fillRect/>
          </a:stretch>
        </p:blipFill>
        <p:spPr>
          <a:xfrm>
            <a:off x="6452154" y="6289419"/>
            <a:ext cx="230642" cy="165327"/>
          </a:xfrm>
          <a:prstGeom prst="rect">
            <a:avLst/>
          </a:prstGeom>
        </p:spPr>
      </p:pic>
    </p:spTree>
    <p:extLst>
      <p:ext uri="{BB962C8B-B14F-4D97-AF65-F5344CB8AC3E}">
        <p14:creationId xmlns:p14="http://schemas.microsoft.com/office/powerpoint/2010/main" val="1995801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DF09A1-EEBF-412C-B259-5706472C3D75}"/>
              </a:ext>
            </a:extLst>
          </p:cNvPr>
          <p:cNvSpPr/>
          <p:nvPr/>
        </p:nvSpPr>
        <p:spPr>
          <a:xfrm>
            <a:off x="446909" y="403563"/>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6148EA5-D09E-40E7-8363-D163DDECC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7037" y="5876107"/>
            <a:ext cx="892242" cy="608293"/>
          </a:xfrm>
          <a:prstGeom prst="rect">
            <a:avLst/>
          </a:prstGeom>
        </p:spPr>
      </p:pic>
      <p:sp>
        <p:nvSpPr>
          <p:cNvPr id="10" name="TextBox 9">
            <a:extLst>
              <a:ext uri="{FF2B5EF4-FFF2-40B4-BE49-F238E27FC236}">
                <a16:creationId xmlns:a16="http://schemas.microsoft.com/office/drawing/2014/main" id="{03025E9C-A81A-43A2-BE24-75BF1EA25282}"/>
              </a:ext>
            </a:extLst>
          </p:cNvPr>
          <p:cNvSpPr txBox="1"/>
          <p:nvPr/>
        </p:nvSpPr>
        <p:spPr>
          <a:xfrm>
            <a:off x="467632" y="468879"/>
            <a:ext cx="5514111" cy="6109365"/>
          </a:xfrm>
          <a:prstGeom prst="rect">
            <a:avLst/>
          </a:prstGeom>
          <a:noFill/>
        </p:spPr>
        <p:txBody>
          <a:bodyPr wrap="square" rtlCol="0">
            <a:spAutoFit/>
          </a:bodyPr>
          <a:lstStyle/>
          <a:p>
            <a:r>
              <a:rPr lang="en-US" sz="2800" b="1" dirty="0">
                <a:cs typeface="Aharoni" panose="02010803020104030203" pitchFamily="2" charset="-79"/>
              </a:rPr>
              <a:t>Differently Wired Kids</a:t>
            </a:r>
          </a:p>
          <a:p>
            <a:endParaRPr lang="en-US" sz="500" dirty="0">
              <a:cs typeface="Aharoni" panose="02010803020104030203" pitchFamily="2" charset="-79"/>
            </a:endParaRPr>
          </a:p>
          <a:p>
            <a:r>
              <a:rPr lang="en-US" b="1" u="sng" dirty="0">
                <a:cs typeface="Aharoni" panose="02010803020104030203" pitchFamily="2" charset="-79"/>
              </a:rPr>
              <a:t>Tool 1: Join them In their World</a:t>
            </a:r>
          </a:p>
          <a:p>
            <a:endParaRPr lang="en-US" sz="500" b="1" dirty="0">
              <a:cs typeface="Aharoni" panose="02010803020104030203" pitchFamily="2" charset="-79"/>
            </a:endParaRPr>
          </a:p>
          <a:p>
            <a:r>
              <a:rPr lang="en-US" sz="1600" dirty="0">
                <a:cs typeface="Aharoni" panose="02010803020104030203" pitchFamily="2" charset="-79"/>
              </a:rPr>
              <a:t>“Can I play the Space Game with you? Will you show me how?”</a:t>
            </a:r>
          </a:p>
          <a:p>
            <a:endParaRPr lang="en-US" sz="500" b="1" dirty="0">
              <a:cs typeface="Aharoni" panose="02010803020104030203" pitchFamily="2" charset="-79"/>
            </a:endParaRPr>
          </a:p>
          <a:p>
            <a:r>
              <a:rPr lang="en-US" b="1" u="sng" dirty="0">
                <a:cs typeface="Aharoni" panose="02010803020104030203" pitchFamily="2" charset="-79"/>
              </a:rPr>
              <a:t>Tool 2: </a:t>
            </a:r>
            <a:r>
              <a:rPr lang="en-US" sz="1600" b="1" u="sng" dirty="0">
                <a:cs typeface="Aharoni" panose="02010803020104030203" pitchFamily="2" charset="-79"/>
              </a:rPr>
              <a:t>Take Time to Imagine What Your Child Is Experiencing</a:t>
            </a:r>
          </a:p>
          <a:p>
            <a:endParaRPr lang="en-US" sz="500" b="1" u="sng" dirty="0">
              <a:cs typeface="Aharoni" panose="02010803020104030203" pitchFamily="2" charset="-79"/>
            </a:endParaRPr>
          </a:p>
          <a:p>
            <a:r>
              <a:rPr lang="en-US" sz="1600" dirty="0">
                <a:cs typeface="Aharoni" panose="02010803020104030203" pitchFamily="2" charset="-79"/>
              </a:rPr>
              <a:t>“So to you, the seams of the socks are very irritating!”</a:t>
            </a:r>
          </a:p>
          <a:p>
            <a:endParaRPr lang="en-US" sz="500" b="1" dirty="0">
              <a:cs typeface="Aharoni" panose="02010803020104030203" pitchFamily="2" charset="-79"/>
            </a:endParaRPr>
          </a:p>
          <a:p>
            <a:r>
              <a:rPr lang="en-US" b="1" u="sng" dirty="0">
                <a:cs typeface="Aharoni" panose="02010803020104030203" pitchFamily="2" charset="-79"/>
              </a:rPr>
              <a:t>Tool 3: Put into works what Kids Want to Say</a:t>
            </a:r>
          </a:p>
          <a:p>
            <a:endParaRPr lang="en-US" sz="500" b="1" u="sng" dirty="0">
              <a:cs typeface="Aharoni" panose="02010803020104030203" pitchFamily="2" charset="-79"/>
            </a:endParaRPr>
          </a:p>
          <a:p>
            <a:r>
              <a:rPr lang="en-US" sz="1600" dirty="0">
                <a:cs typeface="Aharoni" panose="02010803020104030203" pitchFamily="2" charset="-79"/>
              </a:rPr>
              <a:t>“You bad old rain! You took away Johnny’s recess!”</a:t>
            </a:r>
          </a:p>
          <a:p>
            <a:endParaRPr lang="en-US" sz="500" b="1" dirty="0">
              <a:cs typeface="Aharoni" panose="02010803020104030203" pitchFamily="2" charset="-79"/>
            </a:endParaRPr>
          </a:p>
          <a:p>
            <a:r>
              <a:rPr lang="en-US" b="1" u="sng" dirty="0">
                <a:cs typeface="Aharoni" panose="02010803020104030203" pitchFamily="2" charset="-79"/>
              </a:rPr>
              <a:t>Tool 4: </a:t>
            </a:r>
            <a:r>
              <a:rPr lang="en-US" sz="1600" b="1" u="sng" dirty="0">
                <a:cs typeface="Aharoni" panose="02010803020104030203" pitchFamily="2" charset="-79"/>
              </a:rPr>
              <a:t>Adjust Expectations: Manage the Situation not the Kid</a:t>
            </a:r>
          </a:p>
          <a:p>
            <a:r>
              <a:rPr lang="en-US" sz="1600" dirty="0">
                <a:cs typeface="Aharoni" panose="02010803020104030203" pitchFamily="2" charset="-79"/>
              </a:rPr>
              <a:t>“Let’s take a diaper vacation. We need some time to relax and not worry about peeing in the potty.”</a:t>
            </a:r>
          </a:p>
          <a:p>
            <a:endParaRPr lang="en-US" sz="500" b="1" dirty="0">
              <a:cs typeface="Aharoni" panose="02010803020104030203" pitchFamily="2" charset="-79"/>
            </a:endParaRPr>
          </a:p>
          <a:p>
            <a:r>
              <a:rPr lang="en-US" b="1" u="sng" dirty="0">
                <a:cs typeface="Aharoni" panose="02010803020104030203" pitchFamily="2" charset="-79"/>
              </a:rPr>
              <a:t>Tool 5: Use Alternatives to the Spoken Word</a:t>
            </a:r>
            <a:endParaRPr lang="en-US" sz="1600" b="1" u="sng" dirty="0">
              <a:cs typeface="Aharoni" panose="02010803020104030203" pitchFamily="2" charset="-79"/>
            </a:endParaRPr>
          </a:p>
          <a:p>
            <a:r>
              <a:rPr lang="en-US" sz="1600" dirty="0">
                <a:cs typeface="Aharoni" panose="02010803020104030203" pitchFamily="2" charset="-79"/>
              </a:rPr>
              <a:t>Notes, Checklists, Pictures, Songs, Gestures</a:t>
            </a:r>
          </a:p>
          <a:p>
            <a:endParaRPr lang="en-US" sz="500" u="sng" dirty="0">
              <a:cs typeface="Aharoni" panose="02010803020104030203" pitchFamily="2" charset="-79"/>
            </a:endParaRPr>
          </a:p>
          <a:p>
            <a:r>
              <a:rPr lang="en-US" b="1" u="sng" dirty="0">
                <a:cs typeface="Aharoni" panose="02010803020104030203" pitchFamily="2" charset="-79"/>
              </a:rPr>
              <a:t>Tool</a:t>
            </a:r>
            <a:r>
              <a:rPr lang="en-US" sz="2000" b="1" u="sng" dirty="0">
                <a:cs typeface="Aharoni" panose="02010803020104030203" pitchFamily="2" charset="-79"/>
              </a:rPr>
              <a:t> 6: </a:t>
            </a:r>
            <a:r>
              <a:rPr lang="en-US" sz="1600" b="1" u="sng" dirty="0">
                <a:cs typeface="Aharoni" panose="02010803020104030203" pitchFamily="2" charset="-79"/>
              </a:rPr>
              <a:t>T</a:t>
            </a:r>
            <a:r>
              <a:rPr lang="en-US" sz="1400" b="1" u="sng" dirty="0">
                <a:cs typeface="Aharoni" panose="02010803020104030203" pitchFamily="2" charset="-79"/>
              </a:rPr>
              <a:t>ell Them What They Can Do, Instead of What they Can’t</a:t>
            </a:r>
          </a:p>
          <a:p>
            <a:r>
              <a:rPr lang="en-US" sz="1600" dirty="0">
                <a:cs typeface="Aharoni" panose="02010803020104030203" pitchFamily="2" charset="-79"/>
              </a:rPr>
              <a:t>Notes, Checklists, Pictures, Songs, Gestures</a:t>
            </a:r>
          </a:p>
          <a:p>
            <a:endParaRPr lang="en-US" sz="1100" u="sng" dirty="0">
              <a:cs typeface="Aharoni" panose="02010803020104030203" pitchFamily="2" charset="-79"/>
            </a:endParaRPr>
          </a:p>
          <a:p>
            <a:r>
              <a:rPr lang="en-US" b="1" u="sng" dirty="0">
                <a:cs typeface="Aharoni" panose="02010803020104030203" pitchFamily="2" charset="-79"/>
              </a:rPr>
              <a:t>Tool 7: Be Playful</a:t>
            </a:r>
          </a:p>
          <a:p>
            <a:r>
              <a:rPr lang="en-US" sz="1600" dirty="0">
                <a:cs typeface="Aharoni" panose="02010803020104030203" pitchFamily="2" charset="-79"/>
              </a:rPr>
              <a:t>“It’s time to put away the blocks. I need help from the human wheelbarrow”</a:t>
            </a:r>
          </a:p>
          <a:p>
            <a:r>
              <a:rPr lang="en-US" sz="1600" dirty="0">
                <a:cs typeface="Aharoni" panose="02010803020104030203" pitchFamily="2" charset="-79"/>
              </a:rPr>
              <a:t>CONDITIONS WHERE THIS FAILS:</a:t>
            </a:r>
            <a:r>
              <a:rPr lang="en-US" sz="1400" dirty="0">
                <a:cs typeface="Aharoni" panose="02010803020104030203" pitchFamily="2" charset="-79"/>
              </a:rPr>
              <a:t> Lack of food, lack of sleep, overwhelmed, developmentally not ready, </a:t>
            </a:r>
            <a:r>
              <a:rPr lang="en-US" sz="1200" dirty="0">
                <a:cs typeface="Aharoni" panose="02010803020104030203" pitchFamily="2" charset="-79"/>
              </a:rPr>
              <a:t>need for recovery time.</a:t>
            </a:r>
          </a:p>
          <a:p>
            <a:endParaRPr lang="en-US" sz="500" u="sng" dirty="0">
              <a:cs typeface="Aharoni" panose="02010803020104030203" pitchFamily="2" charset="-79"/>
            </a:endParaRPr>
          </a:p>
        </p:txBody>
      </p:sp>
      <p:pic>
        <p:nvPicPr>
          <p:cNvPr id="13" name="Picture 12">
            <a:extLst>
              <a:ext uri="{FF2B5EF4-FFF2-40B4-BE49-F238E27FC236}">
                <a16:creationId xmlns:a16="http://schemas.microsoft.com/office/drawing/2014/main" id="{55F6A218-9DF6-4460-9599-8BAEE26B9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568" y="468879"/>
            <a:ext cx="1683176" cy="492329"/>
          </a:xfrm>
          <a:prstGeom prst="rect">
            <a:avLst/>
          </a:prstGeom>
        </p:spPr>
      </p:pic>
      <p:sp>
        <p:nvSpPr>
          <p:cNvPr id="15" name="TextBox 14">
            <a:extLst>
              <a:ext uri="{FF2B5EF4-FFF2-40B4-BE49-F238E27FC236}">
                <a16:creationId xmlns:a16="http://schemas.microsoft.com/office/drawing/2014/main" id="{59494C79-FFEE-4F71-ABB5-7630DB0162EF}"/>
              </a:ext>
            </a:extLst>
          </p:cNvPr>
          <p:cNvSpPr txBox="1"/>
          <p:nvPr/>
        </p:nvSpPr>
        <p:spPr>
          <a:xfrm>
            <a:off x="6464576" y="414698"/>
            <a:ext cx="5556566" cy="6047809"/>
          </a:xfrm>
          <a:prstGeom prst="rect">
            <a:avLst/>
          </a:prstGeom>
          <a:solidFill>
            <a:schemeClr val="bg1"/>
          </a:solidFill>
        </p:spPr>
        <p:txBody>
          <a:bodyPr wrap="square" rtlCol="0">
            <a:spAutoFit/>
          </a:bodyPr>
          <a:lstStyle/>
          <a:p>
            <a:r>
              <a:rPr lang="en-US" sz="2800" b="1" dirty="0">
                <a:cs typeface="Aharoni" panose="02010803020104030203" pitchFamily="2" charset="-79"/>
              </a:rPr>
              <a:t>Eating Food</a:t>
            </a:r>
          </a:p>
          <a:p>
            <a:endParaRPr lang="en-US" sz="500" dirty="0">
              <a:cs typeface="Aharoni" panose="02010803020104030203" pitchFamily="2" charset="-79"/>
            </a:endParaRPr>
          </a:p>
          <a:p>
            <a:r>
              <a:rPr lang="en-US" b="1" u="sng" dirty="0">
                <a:cs typeface="Aharoni" panose="02010803020104030203" pitchFamily="2" charset="-79"/>
              </a:rPr>
              <a:t>Tool 1: Acknowledge Feelings</a:t>
            </a:r>
          </a:p>
          <a:p>
            <a:endParaRPr lang="en-US" sz="500" b="1" dirty="0">
              <a:cs typeface="Aharoni" panose="02010803020104030203" pitchFamily="2" charset="-79"/>
            </a:endParaRPr>
          </a:p>
          <a:p>
            <a:r>
              <a:rPr lang="en-US" sz="1600" dirty="0">
                <a:cs typeface="Aharoni" panose="02010803020104030203" pitchFamily="2" charset="-79"/>
              </a:rPr>
              <a:t>“Even if you usually like lasagna, you’re in no mood for it tonight.”</a:t>
            </a:r>
          </a:p>
          <a:p>
            <a:endParaRPr lang="en-US" sz="500" b="1" dirty="0">
              <a:cs typeface="Aharoni" panose="02010803020104030203" pitchFamily="2" charset="-79"/>
            </a:endParaRPr>
          </a:p>
          <a:p>
            <a:r>
              <a:rPr lang="en-US" b="1" u="sng" dirty="0">
                <a:cs typeface="Aharoni" panose="02010803020104030203" pitchFamily="2" charset="-79"/>
              </a:rPr>
              <a:t>Tool 2: Offer Choices</a:t>
            </a:r>
          </a:p>
          <a:p>
            <a:endParaRPr lang="en-US" sz="500" b="1" u="sng" dirty="0">
              <a:cs typeface="Aharoni" panose="02010803020104030203" pitchFamily="2" charset="-79"/>
            </a:endParaRPr>
          </a:p>
          <a:p>
            <a:pPr marL="285750" indent="-285750">
              <a:buFont typeface="Arial" panose="020B0604020202020204" pitchFamily="34" charset="0"/>
              <a:buChar char="•"/>
            </a:pPr>
            <a:r>
              <a:rPr lang="en-US" sz="1400" dirty="0">
                <a:cs typeface="Aharoni" panose="02010803020104030203" pitchFamily="2" charset="-79"/>
              </a:rPr>
              <a:t>Put an empty plate in front of your child and let him serve himself, or ask for what he wants if he’s too young to serve himself.</a:t>
            </a:r>
          </a:p>
          <a:p>
            <a:pPr marL="285750" indent="-285750">
              <a:buFont typeface="Arial" panose="020B0604020202020204" pitchFamily="34" charset="0"/>
              <a:buChar char="•"/>
            </a:pPr>
            <a:endParaRPr lang="en-US" sz="1400" dirty="0">
              <a:cs typeface="Aharoni" panose="02010803020104030203" pitchFamily="2" charset="-79"/>
            </a:endParaRPr>
          </a:p>
          <a:p>
            <a:pPr marL="285750" indent="-285750">
              <a:buFont typeface="Arial" panose="020B0604020202020204" pitchFamily="34" charset="0"/>
              <a:buChar char="•"/>
            </a:pPr>
            <a:r>
              <a:rPr lang="en-US" sz="1400" dirty="0">
                <a:cs typeface="Aharoni" panose="02010803020104030203" pitchFamily="2" charset="-79"/>
              </a:rPr>
              <a:t>Serve some of the meal as simple separates so kids can make choices about what they put on their plate.</a:t>
            </a:r>
          </a:p>
          <a:p>
            <a:pPr marL="285750" indent="-285750">
              <a:buFont typeface="Arial" panose="020B0604020202020204" pitchFamily="34" charset="0"/>
              <a:buChar char="•"/>
            </a:pPr>
            <a:endParaRPr lang="en-US" sz="1400" dirty="0">
              <a:cs typeface="Aharoni" panose="02010803020104030203" pitchFamily="2" charset="-79"/>
            </a:endParaRPr>
          </a:p>
          <a:p>
            <a:pPr marL="285750" indent="-285750">
              <a:buFont typeface="Arial" panose="020B0604020202020204" pitchFamily="34" charset="0"/>
              <a:buChar char="•"/>
            </a:pPr>
            <a:r>
              <a:rPr lang="en-US" sz="1400" dirty="0">
                <a:cs typeface="Aharoni" panose="02010803020104030203" pitchFamily="2" charset="-79"/>
              </a:rPr>
              <a:t>Offer a simple alternative if kids don’t want the “grown-up” food – peanut butter sandwich, bread and cheese, hard-boiled egg.</a:t>
            </a:r>
          </a:p>
          <a:p>
            <a:endParaRPr lang="en-US" sz="500" b="1" dirty="0">
              <a:cs typeface="Aharoni" panose="02010803020104030203" pitchFamily="2" charset="-79"/>
            </a:endParaRPr>
          </a:p>
          <a:p>
            <a:r>
              <a:rPr lang="en-US" b="1" u="sng" dirty="0">
                <a:cs typeface="Aharoni" panose="02010803020104030203" pitchFamily="2" charset="-79"/>
              </a:rPr>
              <a:t>Tool 3: Manage the Environment</a:t>
            </a:r>
          </a:p>
          <a:p>
            <a:endParaRPr lang="en-US" sz="500" b="1" u="sng" dirty="0">
              <a:cs typeface="Aharoni" panose="02010803020104030203" pitchFamily="2" charset="-79"/>
            </a:endParaRPr>
          </a:p>
          <a:p>
            <a:r>
              <a:rPr lang="en-US" sz="1600" dirty="0">
                <a:cs typeface="Aharoni" panose="02010803020104030203" pitchFamily="2" charset="-79"/>
              </a:rPr>
              <a:t>Make it easy to avoid temptation! Keep sugary drinks hidden</a:t>
            </a:r>
          </a:p>
          <a:p>
            <a:endParaRPr lang="en-US" sz="500" b="1" dirty="0">
              <a:cs typeface="Aharoni" panose="02010803020104030203" pitchFamily="2" charset="-79"/>
            </a:endParaRPr>
          </a:p>
          <a:p>
            <a:r>
              <a:rPr lang="en-US" b="1" u="sng" dirty="0">
                <a:cs typeface="Aharoni" panose="02010803020104030203" pitchFamily="2" charset="-79"/>
              </a:rPr>
              <a:t>Tool 4: Put the Child in Charge</a:t>
            </a:r>
          </a:p>
          <a:p>
            <a:r>
              <a:rPr lang="en-US" sz="1600" dirty="0">
                <a:cs typeface="Aharoni" panose="02010803020104030203" pitchFamily="2" charset="-79"/>
              </a:rPr>
              <a:t>Let the kids plan the shopping, meal prep and other planning</a:t>
            </a:r>
          </a:p>
          <a:p>
            <a:endParaRPr lang="en-US" sz="500" b="1" dirty="0">
              <a:cs typeface="Aharoni" panose="02010803020104030203" pitchFamily="2" charset="-79"/>
            </a:endParaRPr>
          </a:p>
          <a:p>
            <a:r>
              <a:rPr lang="en-US" b="1" u="sng" dirty="0">
                <a:cs typeface="Aharoni" panose="02010803020104030203" pitchFamily="2" charset="-79"/>
              </a:rPr>
              <a:t>Tool 5: Give Information</a:t>
            </a:r>
            <a:endParaRPr lang="en-US" sz="1600" b="1" u="sng" dirty="0">
              <a:cs typeface="Aharoni" panose="02010803020104030203" pitchFamily="2" charset="-79"/>
            </a:endParaRPr>
          </a:p>
          <a:p>
            <a:r>
              <a:rPr lang="en-US" sz="1600" dirty="0">
                <a:cs typeface="Aharoni" panose="02010803020104030203" pitchFamily="2" charset="-79"/>
              </a:rPr>
              <a:t>Let kids know that ‘tastes change” so they don’t feel stuck with their limited palate. Tell them “You might </a:t>
            </a:r>
          </a:p>
          <a:p>
            <a:r>
              <a:rPr lang="en-US" sz="1600" dirty="0">
                <a:cs typeface="Aharoni" panose="02010803020104030203" pitchFamily="2" charset="-79"/>
              </a:rPr>
              <a:t>want to give this a try when you’re ready”</a:t>
            </a:r>
            <a:endParaRPr lang="en-US" sz="1400" dirty="0">
              <a:cs typeface="Aharoni" panose="02010803020104030203" pitchFamily="2" charset="-79"/>
            </a:endParaRPr>
          </a:p>
          <a:p>
            <a:endParaRPr lang="en-US" sz="500" u="sng" dirty="0">
              <a:cs typeface="Aharoni" panose="02010803020104030203" pitchFamily="2" charset="-79"/>
            </a:endParaRPr>
          </a:p>
        </p:txBody>
      </p:sp>
      <p:pic>
        <p:nvPicPr>
          <p:cNvPr id="19" name="Picture 18">
            <a:extLst>
              <a:ext uri="{FF2B5EF4-FFF2-40B4-BE49-F238E27FC236}">
                <a16:creationId xmlns:a16="http://schemas.microsoft.com/office/drawing/2014/main" id="{F08AAD34-72B9-4317-8AD6-06D94EC8D91C}"/>
              </a:ext>
            </a:extLst>
          </p:cNvPr>
          <p:cNvPicPr>
            <a:picLocks noChangeAspect="1"/>
          </p:cNvPicPr>
          <p:nvPr/>
        </p:nvPicPr>
        <p:blipFill rotWithShape="1">
          <a:blip r:embed="rId4">
            <a:extLst>
              <a:ext uri="{28A0092B-C50C-407E-A947-70E740481C1C}">
                <a14:useLocalDpi xmlns:a14="http://schemas.microsoft.com/office/drawing/2010/main" val="0"/>
              </a:ext>
            </a:extLst>
          </a:blip>
          <a:srcRect l="36066" t="46350"/>
          <a:stretch/>
        </p:blipFill>
        <p:spPr>
          <a:xfrm>
            <a:off x="9981689" y="403563"/>
            <a:ext cx="2019910" cy="959986"/>
          </a:xfrm>
          <a:prstGeom prst="rect">
            <a:avLst/>
          </a:prstGeom>
        </p:spPr>
      </p:pic>
      <p:pic>
        <p:nvPicPr>
          <p:cNvPr id="17" name="Picture 16">
            <a:extLst>
              <a:ext uri="{FF2B5EF4-FFF2-40B4-BE49-F238E27FC236}">
                <a16:creationId xmlns:a16="http://schemas.microsoft.com/office/drawing/2014/main" id="{930D3CBF-8272-43BF-95D3-3D195864D41F}"/>
              </a:ext>
            </a:extLst>
          </p:cNvPr>
          <p:cNvPicPr>
            <a:picLocks noChangeAspect="1"/>
          </p:cNvPicPr>
          <p:nvPr/>
        </p:nvPicPr>
        <p:blipFill rotWithShape="1">
          <a:blip r:embed="rId4">
            <a:extLst>
              <a:ext uri="{28A0092B-C50C-407E-A947-70E740481C1C}">
                <a14:useLocalDpi xmlns:a14="http://schemas.microsoft.com/office/drawing/2010/main" val="0"/>
              </a:ext>
            </a:extLst>
          </a:blip>
          <a:srcRect l="36133" t="-49376" r="-685" b="57115"/>
          <a:stretch/>
        </p:blipFill>
        <p:spPr>
          <a:xfrm>
            <a:off x="9981689" y="4807130"/>
            <a:ext cx="2039453" cy="1650869"/>
          </a:xfrm>
          <a:prstGeom prst="rect">
            <a:avLst/>
          </a:prstGeom>
        </p:spPr>
      </p:pic>
      <p:sp>
        <p:nvSpPr>
          <p:cNvPr id="12" name="Rectangle 11">
            <a:extLst>
              <a:ext uri="{FF2B5EF4-FFF2-40B4-BE49-F238E27FC236}">
                <a16:creationId xmlns:a16="http://schemas.microsoft.com/office/drawing/2014/main" id="{A9C6A923-3FFC-4634-A0B6-DBFD2AD534C1}"/>
              </a:ext>
            </a:extLst>
          </p:cNvPr>
          <p:cNvSpPr/>
          <p:nvPr/>
        </p:nvSpPr>
        <p:spPr>
          <a:xfrm>
            <a:off x="6459781" y="403563"/>
            <a:ext cx="5541818" cy="6054436"/>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828FC8F-F9E7-4F27-BCAA-48EE38E02FB3}"/>
              </a:ext>
            </a:extLst>
          </p:cNvPr>
          <p:cNvSpPr txBox="1"/>
          <p:nvPr/>
        </p:nvSpPr>
        <p:spPr>
          <a:xfrm>
            <a:off x="384507" y="6304754"/>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sp>
        <p:nvSpPr>
          <p:cNvPr id="16" name="TextBox 15">
            <a:extLst>
              <a:ext uri="{FF2B5EF4-FFF2-40B4-BE49-F238E27FC236}">
                <a16:creationId xmlns:a16="http://schemas.microsoft.com/office/drawing/2014/main" id="{788A749D-F7EF-4291-B92F-B20E669379DB}"/>
              </a:ext>
            </a:extLst>
          </p:cNvPr>
          <p:cNvSpPr txBox="1"/>
          <p:nvPr/>
        </p:nvSpPr>
        <p:spPr>
          <a:xfrm>
            <a:off x="6677989" y="6279075"/>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pic>
        <p:nvPicPr>
          <p:cNvPr id="21" name="Picture 20">
            <a:extLst>
              <a:ext uri="{FF2B5EF4-FFF2-40B4-BE49-F238E27FC236}">
                <a16:creationId xmlns:a16="http://schemas.microsoft.com/office/drawing/2014/main" id="{7261EC1F-11E8-40F6-BB26-924FEB54CCD9}"/>
              </a:ext>
            </a:extLst>
          </p:cNvPr>
          <p:cNvPicPr>
            <a:picLocks noChangeAspect="1"/>
          </p:cNvPicPr>
          <p:nvPr/>
        </p:nvPicPr>
        <p:blipFill>
          <a:blip r:embed="rId5"/>
          <a:stretch>
            <a:fillRect/>
          </a:stretch>
        </p:blipFill>
        <p:spPr>
          <a:xfrm>
            <a:off x="5765159" y="390919"/>
            <a:ext cx="230642" cy="165327"/>
          </a:xfrm>
          <a:prstGeom prst="rect">
            <a:avLst/>
          </a:prstGeom>
        </p:spPr>
      </p:pic>
      <p:pic>
        <p:nvPicPr>
          <p:cNvPr id="22" name="Picture 21">
            <a:extLst>
              <a:ext uri="{FF2B5EF4-FFF2-40B4-BE49-F238E27FC236}">
                <a16:creationId xmlns:a16="http://schemas.microsoft.com/office/drawing/2014/main" id="{729FF737-F9F7-4691-B11F-BAC3DE70231F}"/>
              </a:ext>
            </a:extLst>
          </p:cNvPr>
          <p:cNvPicPr>
            <a:picLocks noChangeAspect="1"/>
          </p:cNvPicPr>
          <p:nvPr/>
        </p:nvPicPr>
        <p:blipFill>
          <a:blip r:embed="rId5"/>
          <a:stretch>
            <a:fillRect/>
          </a:stretch>
        </p:blipFill>
        <p:spPr>
          <a:xfrm>
            <a:off x="6452154" y="6289419"/>
            <a:ext cx="230642" cy="165327"/>
          </a:xfrm>
          <a:prstGeom prst="rect">
            <a:avLst/>
          </a:prstGeom>
        </p:spPr>
      </p:pic>
    </p:spTree>
    <p:extLst>
      <p:ext uri="{BB962C8B-B14F-4D97-AF65-F5344CB8AC3E}">
        <p14:creationId xmlns:p14="http://schemas.microsoft.com/office/powerpoint/2010/main" val="2583371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DF09A1-EEBF-412C-B259-5706472C3D75}"/>
              </a:ext>
            </a:extLst>
          </p:cNvPr>
          <p:cNvSpPr/>
          <p:nvPr/>
        </p:nvSpPr>
        <p:spPr>
          <a:xfrm>
            <a:off x="446909" y="412272"/>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B58B7C-BC4A-444A-8F64-569A8B0E90A8}"/>
              </a:ext>
            </a:extLst>
          </p:cNvPr>
          <p:cNvSpPr/>
          <p:nvPr/>
        </p:nvSpPr>
        <p:spPr>
          <a:xfrm>
            <a:off x="6470551" y="375806"/>
            <a:ext cx="5541818" cy="6114159"/>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cs typeface="Aharoni" panose="02010803020104030203" pitchFamily="2" charset="-79"/>
              </a:rPr>
              <a:t>Parent Have Feelings Too</a:t>
            </a:r>
          </a:p>
          <a:p>
            <a:endParaRPr lang="en-US" sz="500" dirty="0">
              <a:solidFill>
                <a:schemeClr val="tx1"/>
              </a:solidFill>
              <a:cs typeface="Aharoni" panose="02010803020104030203" pitchFamily="2" charset="-79"/>
            </a:endParaRPr>
          </a:p>
          <a:p>
            <a:r>
              <a:rPr lang="en-US" sz="1600" b="1" u="sng" dirty="0">
                <a:solidFill>
                  <a:schemeClr val="tx1"/>
                </a:solidFill>
                <a:cs typeface="Aharoni" panose="02010803020104030203" pitchFamily="2" charset="-79"/>
              </a:rPr>
              <a:t>Tool 1: Express Your Feelings…Strongly</a:t>
            </a:r>
          </a:p>
          <a:p>
            <a:endParaRPr lang="en-US" sz="500" b="1" dirty="0">
              <a:solidFill>
                <a:schemeClr val="tx1"/>
              </a:solidFill>
              <a:cs typeface="Aharoni" panose="02010803020104030203" pitchFamily="2" charset="-79"/>
            </a:endParaRPr>
          </a:p>
          <a:p>
            <a:r>
              <a:rPr lang="en-US" sz="1600" dirty="0">
                <a:solidFill>
                  <a:schemeClr val="tx1"/>
                </a:solidFill>
                <a:cs typeface="Aharoni" panose="02010803020104030203" pitchFamily="2" charset="-79"/>
              </a:rPr>
              <a:t>“Instead of “You’re being rude!” Try “I don’t like being told I’m mean. It makes me mad.” </a:t>
            </a:r>
          </a:p>
          <a:p>
            <a:endParaRPr lang="en-US" sz="500" b="1" dirty="0">
              <a:solidFill>
                <a:schemeClr val="tx1"/>
              </a:solidFill>
              <a:cs typeface="Aharoni" panose="02010803020104030203" pitchFamily="2" charset="-79"/>
            </a:endParaRPr>
          </a:p>
          <a:p>
            <a:r>
              <a:rPr lang="en-US" sz="1600" b="1" u="sng" dirty="0">
                <a:solidFill>
                  <a:schemeClr val="tx1"/>
                </a:solidFill>
                <a:cs typeface="Aharoni" panose="02010803020104030203" pitchFamily="2" charset="-79"/>
              </a:rPr>
              <a:t>Tool 2: Tell Them What They Can Do, Instead of What They Can’t</a:t>
            </a:r>
          </a:p>
          <a:p>
            <a:endParaRPr lang="en-US" sz="500" b="1" u="sng" dirty="0">
              <a:solidFill>
                <a:schemeClr val="tx1"/>
              </a:solidFill>
              <a:cs typeface="Aharoni" panose="02010803020104030203" pitchFamily="2" charset="-79"/>
            </a:endParaRPr>
          </a:p>
          <a:p>
            <a:r>
              <a:rPr lang="en-US" sz="1600" dirty="0">
                <a:solidFill>
                  <a:schemeClr val="tx1"/>
                </a:solidFill>
                <a:cs typeface="Aharoni" panose="02010803020104030203" pitchFamily="2" charset="-79"/>
              </a:rPr>
              <a:t>“You can tell me, “Mommy, I’m disappointed! I wanted to go!”</a:t>
            </a:r>
          </a:p>
          <a:p>
            <a:endParaRPr lang="en-US" sz="500" b="1" dirty="0">
              <a:solidFill>
                <a:schemeClr val="tx1"/>
              </a:solidFill>
              <a:cs typeface="Aharoni" panose="02010803020104030203" pitchFamily="2" charset="-79"/>
            </a:endParaRPr>
          </a:p>
          <a:p>
            <a:r>
              <a:rPr lang="en-US" sz="1600" b="1" u="sng" dirty="0">
                <a:solidFill>
                  <a:schemeClr val="tx1"/>
                </a:solidFill>
                <a:cs typeface="Aharoni" panose="02010803020104030203" pitchFamily="2" charset="-79"/>
              </a:rPr>
              <a:t>Tool 3: Don’t Do Basics – Give Yourself and Your Child Time to Recover</a:t>
            </a:r>
          </a:p>
          <a:p>
            <a:endParaRPr lang="en-US" sz="500" b="1" u="sng" dirty="0">
              <a:solidFill>
                <a:schemeClr val="tx1"/>
              </a:solidFill>
              <a:cs typeface="Aharoni" panose="02010803020104030203" pitchFamily="2" charset="-79"/>
            </a:endParaRPr>
          </a:p>
          <a:p>
            <a:r>
              <a:rPr lang="en-US" sz="1600" dirty="0">
                <a:solidFill>
                  <a:schemeClr val="tx1"/>
                </a:solidFill>
                <a:cs typeface="Aharoni" panose="02010803020104030203" pitchFamily="2" charset="-79"/>
              </a:rPr>
              <a:t>“I’ll talk to you about it after dinner. Right now I’m too upset.”</a:t>
            </a:r>
          </a:p>
          <a:p>
            <a:endParaRPr lang="en-US" sz="1100" b="1" dirty="0">
              <a:solidFill>
                <a:schemeClr val="tx1"/>
              </a:solidFill>
              <a:cs typeface="Aharoni" panose="02010803020104030203" pitchFamily="2" charset="-79"/>
            </a:endParaRPr>
          </a:p>
          <a:p>
            <a:r>
              <a:rPr lang="en-US" sz="3600" b="1" dirty="0">
                <a:solidFill>
                  <a:schemeClr val="tx1"/>
                </a:solidFill>
                <a:cs typeface="Aharoni" panose="02010803020104030203" pitchFamily="2" charset="-79"/>
              </a:rPr>
              <a:t>Tattling</a:t>
            </a:r>
            <a:endParaRPr lang="en-US" sz="3600" b="1" u="sng" dirty="0">
              <a:solidFill>
                <a:schemeClr val="tx1"/>
              </a:solidFill>
              <a:cs typeface="Aharoni" panose="02010803020104030203" pitchFamily="2" charset="-79"/>
            </a:endParaRPr>
          </a:p>
          <a:p>
            <a:r>
              <a:rPr lang="en-US" sz="1600" b="1" u="sng" dirty="0">
                <a:solidFill>
                  <a:schemeClr val="tx1"/>
                </a:solidFill>
                <a:cs typeface="Aharoni" panose="02010803020104030203" pitchFamily="2" charset="-79"/>
              </a:rPr>
              <a:t>Tool 1: Acknowledge Feelings </a:t>
            </a:r>
            <a:r>
              <a:rPr lang="en-US" sz="1600" dirty="0">
                <a:solidFill>
                  <a:schemeClr val="tx1"/>
                </a:solidFill>
                <a:cs typeface="Aharoni" panose="02010803020104030203" pitchFamily="2" charset="-79"/>
              </a:rPr>
              <a:t>“It hurts to be poked!”</a:t>
            </a:r>
            <a:endParaRPr lang="en-US" sz="500" b="1" dirty="0">
              <a:solidFill>
                <a:schemeClr val="tx1"/>
              </a:solidFill>
              <a:cs typeface="Aharoni" panose="02010803020104030203" pitchFamily="2" charset="-79"/>
            </a:endParaRPr>
          </a:p>
          <a:p>
            <a:r>
              <a:rPr lang="en-US" sz="1600" b="1" u="sng" dirty="0">
                <a:solidFill>
                  <a:schemeClr val="tx1"/>
                </a:solidFill>
                <a:cs typeface="Aharoni" panose="02010803020104030203" pitchFamily="2" charset="-79"/>
              </a:rPr>
              <a:t>Tool 2: Help Make Amends </a:t>
            </a:r>
            <a:r>
              <a:rPr lang="en-US" sz="1600" dirty="0">
                <a:solidFill>
                  <a:schemeClr val="tx1"/>
                </a:solidFill>
                <a:cs typeface="Aharoni" panose="02010803020104030203" pitchFamily="2" charset="-79"/>
              </a:rPr>
              <a:t>“Let’s clean up the mess”</a:t>
            </a:r>
          </a:p>
          <a:p>
            <a:endParaRPr lang="en-US" sz="500" u="sng" dirty="0">
              <a:solidFill>
                <a:schemeClr val="tx1"/>
              </a:solidFill>
              <a:cs typeface="Aharoni" panose="02010803020104030203" pitchFamily="2" charset="-79"/>
            </a:endParaRPr>
          </a:p>
          <a:p>
            <a:r>
              <a:rPr lang="en-US" sz="1600" b="1" u="sng" dirty="0">
                <a:solidFill>
                  <a:schemeClr val="tx1"/>
                </a:solidFill>
                <a:cs typeface="Aharoni" panose="02010803020104030203" pitchFamily="2" charset="-79"/>
              </a:rPr>
              <a:t>Tool</a:t>
            </a:r>
            <a:r>
              <a:rPr lang="en-US" sz="2000" b="1" u="sng" dirty="0">
                <a:solidFill>
                  <a:schemeClr val="tx1"/>
                </a:solidFill>
                <a:cs typeface="Aharoni" panose="02010803020104030203" pitchFamily="2" charset="-79"/>
              </a:rPr>
              <a:t> 3: </a:t>
            </a:r>
            <a:r>
              <a:rPr lang="en-US" sz="1600" b="1" u="sng" dirty="0">
                <a:solidFill>
                  <a:schemeClr val="tx1"/>
                </a:solidFill>
                <a:cs typeface="Aharoni" panose="02010803020104030203" pitchFamily="2" charset="-79"/>
              </a:rPr>
              <a:t>Try Problem Solving</a:t>
            </a:r>
          </a:p>
          <a:p>
            <a:r>
              <a:rPr lang="en-US" sz="1400" dirty="0">
                <a:solidFill>
                  <a:schemeClr val="tx1"/>
                </a:solidFill>
                <a:cs typeface="Aharoni" panose="02010803020104030203" pitchFamily="2" charset="-79"/>
              </a:rPr>
              <a:t>“How will we remember not to touch the stove dials?....</a:t>
            </a:r>
          </a:p>
          <a:p>
            <a:r>
              <a:rPr lang="en-US" sz="1400" dirty="0">
                <a:solidFill>
                  <a:schemeClr val="tx1"/>
                </a:solidFill>
                <a:cs typeface="Aharoni" panose="02010803020104030203" pitchFamily="2" charset="-79"/>
              </a:rPr>
              <a:t>We need ideas!!!!”</a:t>
            </a:r>
            <a:endParaRPr lang="en-US" sz="1100" u="sng" dirty="0">
              <a:solidFill>
                <a:schemeClr val="tx1"/>
              </a:solidFill>
              <a:cs typeface="Aharoni" panose="02010803020104030203" pitchFamily="2" charset="-79"/>
            </a:endParaRPr>
          </a:p>
        </p:txBody>
      </p:sp>
      <p:pic>
        <p:nvPicPr>
          <p:cNvPr id="6" name="Picture 5">
            <a:extLst>
              <a:ext uri="{FF2B5EF4-FFF2-40B4-BE49-F238E27FC236}">
                <a16:creationId xmlns:a16="http://schemas.microsoft.com/office/drawing/2014/main" id="{BFD1223D-A67C-4B70-B2CD-E45462D80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802" y="5712153"/>
            <a:ext cx="767344" cy="754555"/>
          </a:xfrm>
          <a:prstGeom prst="rect">
            <a:avLst/>
          </a:prstGeom>
        </p:spPr>
      </p:pic>
      <p:pic>
        <p:nvPicPr>
          <p:cNvPr id="8" name="Picture 7">
            <a:extLst>
              <a:ext uri="{FF2B5EF4-FFF2-40B4-BE49-F238E27FC236}">
                <a16:creationId xmlns:a16="http://schemas.microsoft.com/office/drawing/2014/main" id="{0C8AA15E-AEE3-4E26-9AF9-26876CC5E538}"/>
              </a:ext>
            </a:extLst>
          </p:cNvPr>
          <p:cNvPicPr>
            <a:picLocks noChangeAspect="1"/>
          </p:cNvPicPr>
          <p:nvPr/>
        </p:nvPicPr>
        <p:blipFill rotWithShape="1">
          <a:blip r:embed="rId3">
            <a:extLst>
              <a:ext uri="{28A0092B-C50C-407E-A947-70E740481C1C}">
                <a14:useLocalDpi xmlns:a14="http://schemas.microsoft.com/office/drawing/2010/main" val="0"/>
              </a:ext>
            </a:extLst>
          </a:blip>
          <a:srcRect l="18341" r="54943"/>
          <a:stretch/>
        </p:blipFill>
        <p:spPr>
          <a:xfrm>
            <a:off x="10954328" y="5392981"/>
            <a:ext cx="936434" cy="1025236"/>
          </a:xfrm>
          <a:prstGeom prst="rect">
            <a:avLst/>
          </a:prstGeom>
        </p:spPr>
      </p:pic>
      <p:pic>
        <p:nvPicPr>
          <p:cNvPr id="11" name="Picture 10">
            <a:extLst>
              <a:ext uri="{FF2B5EF4-FFF2-40B4-BE49-F238E27FC236}">
                <a16:creationId xmlns:a16="http://schemas.microsoft.com/office/drawing/2014/main" id="{7E7A7869-A6E1-4286-8878-8B61FD5B5EEF}"/>
              </a:ext>
            </a:extLst>
          </p:cNvPr>
          <p:cNvPicPr>
            <a:picLocks noChangeAspect="1"/>
          </p:cNvPicPr>
          <p:nvPr/>
        </p:nvPicPr>
        <p:blipFill rotWithShape="1">
          <a:blip r:embed="rId3">
            <a:extLst>
              <a:ext uri="{28A0092B-C50C-407E-A947-70E740481C1C}">
                <a14:useLocalDpi xmlns:a14="http://schemas.microsoft.com/office/drawing/2010/main" val="0"/>
              </a:ext>
            </a:extLst>
          </a:blip>
          <a:srcRect l="72169" t="-9769" b="1"/>
          <a:stretch/>
        </p:blipFill>
        <p:spPr>
          <a:xfrm>
            <a:off x="11012251" y="29352"/>
            <a:ext cx="975493" cy="1125390"/>
          </a:xfrm>
          <a:prstGeom prst="rect">
            <a:avLst/>
          </a:prstGeom>
        </p:spPr>
      </p:pic>
      <p:sp>
        <p:nvSpPr>
          <p:cNvPr id="12" name="TextBox 11">
            <a:extLst>
              <a:ext uri="{FF2B5EF4-FFF2-40B4-BE49-F238E27FC236}">
                <a16:creationId xmlns:a16="http://schemas.microsoft.com/office/drawing/2014/main" id="{242367B9-DC03-49DF-A188-AFDBF8558E8A}"/>
              </a:ext>
            </a:extLst>
          </p:cNvPr>
          <p:cNvSpPr txBox="1"/>
          <p:nvPr/>
        </p:nvSpPr>
        <p:spPr>
          <a:xfrm>
            <a:off x="481690" y="375806"/>
            <a:ext cx="5514111" cy="6063198"/>
          </a:xfrm>
          <a:prstGeom prst="rect">
            <a:avLst/>
          </a:prstGeom>
          <a:noFill/>
        </p:spPr>
        <p:txBody>
          <a:bodyPr wrap="square" rtlCol="0">
            <a:spAutoFit/>
          </a:bodyPr>
          <a:lstStyle/>
          <a:p>
            <a:r>
              <a:rPr lang="en-US" sz="2800" b="1" dirty="0">
                <a:cs typeface="Aharoni" panose="02010803020104030203" pitchFamily="2" charset="-79"/>
              </a:rPr>
              <a:t>Cleanup</a:t>
            </a:r>
          </a:p>
          <a:p>
            <a:endParaRPr lang="en-US" sz="500" dirty="0">
              <a:cs typeface="Aharoni" panose="02010803020104030203" pitchFamily="2" charset="-79"/>
            </a:endParaRPr>
          </a:p>
          <a:p>
            <a:r>
              <a:rPr lang="en-US" b="1" u="sng" dirty="0">
                <a:cs typeface="Aharoni" panose="02010803020104030203" pitchFamily="2" charset="-79"/>
              </a:rPr>
              <a:t>Tool 1: Be Playful</a:t>
            </a:r>
          </a:p>
          <a:p>
            <a:endParaRPr lang="en-US" sz="500" b="1" dirty="0">
              <a:cs typeface="Aharoni" panose="02010803020104030203" pitchFamily="2" charset="-79"/>
            </a:endParaRPr>
          </a:p>
          <a:p>
            <a:r>
              <a:rPr lang="en-US" sz="1600" dirty="0">
                <a:cs typeface="Aharoni" panose="02010803020104030203" pitchFamily="2" charset="-79"/>
              </a:rPr>
              <a:t>Talking shoes “Please put me in the closet”</a:t>
            </a:r>
          </a:p>
          <a:p>
            <a:r>
              <a:rPr lang="en-US" sz="1600" dirty="0">
                <a:cs typeface="Aharoni" panose="02010803020104030203" pitchFamily="2" charset="-79"/>
              </a:rPr>
              <a:t>“How many minutes to put away your toys?”</a:t>
            </a:r>
          </a:p>
          <a:p>
            <a:endParaRPr lang="en-US" sz="500" b="1" dirty="0">
              <a:cs typeface="Aharoni" panose="02010803020104030203" pitchFamily="2" charset="-79"/>
            </a:endParaRPr>
          </a:p>
          <a:p>
            <a:r>
              <a:rPr lang="en-US" b="1" u="sng" dirty="0">
                <a:cs typeface="Aharoni" panose="02010803020104030203" pitchFamily="2" charset="-79"/>
              </a:rPr>
              <a:t>Tool 2: Offer a Choice</a:t>
            </a:r>
          </a:p>
          <a:p>
            <a:endParaRPr lang="en-US" sz="500" b="1" u="sng" dirty="0">
              <a:cs typeface="Aharoni" panose="02010803020104030203" pitchFamily="2" charset="-79"/>
            </a:endParaRPr>
          </a:p>
          <a:p>
            <a:r>
              <a:rPr lang="en-US" sz="1600" dirty="0">
                <a:cs typeface="Aharoni" panose="02010803020104030203" pitchFamily="2" charset="-79"/>
              </a:rPr>
              <a:t>“Do you want to be in charge of putting away the books or car?”</a:t>
            </a:r>
          </a:p>
          <a:p>
            <a:endParaRPr lang="en-US" sz="500" b="1" dirty="0">
              <a:cs typeface="Aharoni" panose="02010803020104030203" pitchFamily="2" charset="-79"/>
            </a:endParaRPr>
          </a:p>
          <a:p>
            <a:r>
              <a:rPr lang="en-US" b="1" u="sng" dirty="0">
                <a:cs typeface="Aharoni" panose="02010803020104030203" pitchFamily="2" charset="-79"/>
              </a:rPr>
              <a:t>Tool 3: Write a Note</a:t>
            </a:r>
          </a:p>
          <a:p>
            <a:endParaRPr lang="en-US" sz="500" b="1" u="sng" dirty="0">
              <a:cs typeface="Aharoni" panose="02010803020104030203" pitchFamily="2" charset="-79"/>
            </a:endParaRPr>
          </a:p>
          <a:p>
            <a:r>
              <a:rPr lang="en-US" sz="1600" dirty="0">
                <a:cs typeface="Aharoni" panose="02010803020104030203" pitchFamily="2" charset="-79"/>
              </a:rPr>
              <a:t>“Please hang me on the hook. Love, Your Winter Coat.”</a:t>
            </a:r>
            <a:endParaRPr lang="en-US" sz="1000" b="1" dirty="0">
              <a:cs typeface="Aharoni" panose="02010803020104030203" pitchFamily="2" charset="-79"/>
            </a:endParaRPr>
          </a:p>
          <a:p>
            <a:endParaRPr lang="en-US" sz="500" u="sng" dirty="0">
              <a:cs typeface="Aharoni" panose="02010803020104030203" pitchFamily="2" charset="-79"/>
            </a:endParaRPr>
          </a:p>
          <a:p>
            <a:endParaRPr lang="en-US" sz="100" b="1" dirty="0">
              <a:cs typeface="Aharoni" panose="02010803020104030203" pitchFamily="2" charset="-79"/>
            </a:endParaRPr>
          </a:p>
          <a:p>
            <a:r>
              <a:rPr lang="en-US" b="1" u="sng" dirty="0">
                <a:cs typeface="Aharoni" panose="02010803020104030203" pitchFamily="2" charset="-79"/>
              </a:rPr>
              <a:t>Tool 4: Describe What You See</a:t>
            </a:r>
          </a:p>
          <a:p>
            <a:r>
              <a:rPr lang="en-US" dirty="0">
                <a:cs typeface="Aharoni" panose="02010803020104030203" pitchFamily="2" charset="-79"/>
              </a:rPr>
              <a:t>“I see banana peels on the floor.”</a:t>
            </a:r>
          </a:p>
          <a:p>
            <a:endParaRPr lang="en-US" sz="500" u="sng" dirty="0">
              <a:cs typeface="Aharoni" panose="02010803020104030203" pitchFamily="2" charset="-79"/>
            </a:endParaRPr>
          </a:p>
          <a:p>
            <a:r>
              <a:rPr lang="en-US" b="1" u="sng" dirty="0">
                <a:cs typeface="Aharoni" panose="02010803020104030203" pitchFamily="2" charset="-79"/>
              </a:rPr>
              <a:t>Tool 5: Give Information</a:t>
            </a:r>
          </a:p>
          <a:p>
            <a:r>
              <a:rPr lang="en-US" dirty="0">
                <a:cs typeface="Aharoni" panose="02010803020104030203" pitchFamily="2" charset="-79"/>
              </a:rPr>
              <a:t>“Peels belong in the compost” </a:t>
            </a:r>
          </a:p>
          <a:p>
            <a:endParaRPr lang="en-US" sz="500" b="1" u="sng" dirty="0">
              <a:cs typeface="Aharoni" panose="02010803020104030203" pitchFamily="2" charset="-79"/>
            </a:endParaRPr>
          </a:p>
          <a:p>
            <a:r>
              <a:rPr lang="en-US" b="1" u="sng" dirty="0">
                <a:cs typeface="Aharoni" panose="02010803020104030203" pitchFamily="2" charset="-79"/>
              </a:rPr>
              <a:t>Tool 6: Say it with a Word</a:t>
            </a:r>
          </a:p>
          <a:p>
            <a:endParaRPr lang="en-US" sz="500" b="1" u="sng" dirty="0">
              <a:cs typeface="Aharoni" panose="02010803020104030203" pitchFamily="2" charset="-79"/>
            </a:endParaRPr>
          </a:p>
          <a:p>
            <a:r>
              <a:rPr lang="en-US" b="1" u="sng" dirty="0">
                <a:cs typeface="Aharoni" panose="02010803020104030203" pitchFamily="2" charset="-79"/>
              </a:rPr>
              <a:t>Tool 7: Describe Progress</a:t>
            </a:r>
          </a:p>
          <a:p>
            <a:r>
              <a:rPr lang="en-US" dirty="0">
                <a:cs typeface="Aharoni" panose="02010803020104030203" pitchFamily="2" charset="-79"/>
              </a:rPr>
              <a:t>“You got that whole pile of dirty laundry in the basket!”</a:t>
            </a:r>
          </a:p>
          <a:p>
            <a:endParaRPr lang="en-US" sz="500" b="1" u="sng" dirty="0">
              <a:cs typeface="Aharoni" panose="02010803020104030203" pitchFamily="2" charset="-79"/>
            </a:endParaRPr>
          </a:p>
          <a:p>
            <a:r>
              <a:rPr lang="en-US" b="1" u="sng" dirty="0">
                <a:cs typeface="Aharoni" panose="02010803020104030203" pitchFamily="2" charset="-79"/>
              </a:rPr>
              <a:t>Tool 8: Describe What You See with Appreciation</a:t>
            </a:r>
          </a:p>
          <a:p>
            <a:r>
              <a:rPr lang="en-US" sz="1400" dirty="0">
                <a:cs typeface="Aharoni" panose="02010803020104030203" pitchFamily="2" charset="-79"/>
              </a:rPr>
              <a:t>“Wow, look at this cleanup you did. The floor was </a:t>
            </a:r>
          </a:p>
          <a:p>
            <a:r>
              <a:rPr lang="en-US" sz="1400" dirty="0">
                <a:cs typeface="Aharoni" panose="02010803020104030203" pitchFamily="2" charset="-79"/>
              </a:rPr>
              <a:t>covered with dirty laundry and train tracks, and now </a:t>
            </a:r>
          </a:p>
          <a:p>
            <a:r>
              <a:rPr lang="en-US" sz="1400" dirty="0">
                <a:cs typeface="Aharoni" panose="02010803020104030203" pitchFamily="2" charset="-79"/>
              </a:rPr>
              <a:t>it’s cleared.”</a:t>
            </a:r>
            <a:endParaRPr lang="en-US" sz="300" u="sng" dirty="0">
              <a:cs typeface="Aharoni" panose="02010803020104030203" pitchFamily="2" charset="-79"/>
            </a:endParaRPr>
          </a:p>
        </p:txBody>
      </p:sp>
      <p:pic>
        <p:nvPicPr>
          <p:cNvPr id="15" name="Picture 14">
            <a:extLst>
              <a:ext uri="{FF2B5EF4-FFF2-40B4-BE49-F238E27FC236}">
                <a16:creationId xmlns:a16="http://schemas.microsoft.com/office/drawing/2014/main" id="{848298DA-C7A0-4E41-99C1-A0B0D2E743CB}"/>
              </a:ext>
            </a:extLst>
          </p:cNvPr>
          <p:cNvPicPr>
            <a:picLocks noChangeAspect="1"/>
          </p:cNvPicPr>
          <p:nvPr/>
        </p:nvPicPr>
        <p:blipFill rotWithShape="1">
          <a:blip r:embed="rId3">
            <a:extLst>
              <a:ext uri="{28A0092B-C50C-407E-A947-70E740481C1C}">
                <a14:useLocalDpi xmlns:a14="http://schemas.microsoft.com/office/drawing/2010/main" val="0"/>
              </a:ext>
            </a:extLst>
          </a:blip>
          <a:srcRect l="72250" t="15812"/>
          <a:stretch/>
        </p:blipFill>
        <p:spPr>
          <a:xfrm>
            <a:off x="5096853" y="428799"/>
            <a:ext cx="850311" cy="754555"/>
          </a:xfrm>
          <a:prstGeom prst="rect">
            <a:avLst/>
          </a:prstGeom>
        </p:spPr>
      </p:pic>
      <p:sp>
        <p:nvSpPr>
          <p:cNvPr id="16" name="TextBox 15">
            <a:extLst>
              <a:ext uri="{FF2B5EF4-FFF2-40B4-BE49-F238E27FC236}">
                <a16:creationId xmlns:a16="http://schemas.microsoft.com/office/drawing/2014/main" id="{BB525F41-4F78-4025-A780-29EBF713420A}"/>
              </a:ext>
            </a:extLst>
          </p:cNvPr>
          <p:cNvSpPr txBox="1"/>
          <p:nvPr/>
        </p:nvSpPr>
        <p:spPr>
          <a:xfrm>
            <a:off x="392671" y="6305299"/>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sp>
        <p:nvSpPr>
          <p:cNvPr id="17" name="TextBox 16">
            <a:extLst>
              <a:ext uri="{FF2B5EF4-FFF2-40B4-BE49-F238E27FC236}">
                <a16:creationId xmlns:a16="http://schemas.microsoft.com/office/drawing/2014/main" id="{6ED2D5CB-88FD-454E-993B-3923C796E093}"/>
              </a:ext>
            </a:extLst>
          </p:cNvPr>
          <p:cNvSpPr txBox="1"/>
          <p:nvPr/>
        </p:nvSpPr>
        <p:spPr>
          <a:xfrm>
            <a:off x="6677989" y="6287784"/>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pic>
        <p:nvPicPr>
          <p:cNvPr id="18" name="Picture 17">
            <a:extLst>
              <a:ext uri="{FF2B5EF4-FFF2-40B4-BE49-F238E27FC236}">
                <a16:creationId xmlns:a16="http://schemas.microsoft.com/office/drawing/2014/main" id="{7637AC55-47C9-4EF2-AA7D-85CF82EC1BB1}"/>
              </a:ext>
            </a:extLst>
          </p:cNvPr>
          <p:cNvPicPr>
            <a:picLocks noChangeAspect="1"/>
          </p:cNvPicPr>
          <p:nvPr/>
        </p:nvPicPr>
        <p:blipFill>
          <a:blip r:embed="rId4"/>
          <a:stretch>
            <a:fillRect/>
          </a:stretch>
        </p:blipFill>
        <p:spPr>
          <a:xfrm>
            <a:off x="5765159" y="390919"/>
            <a:ext cx="230642" cy="165327"/>
          </a:xfrm>
          <a:prstGeom prst="rect">
            <a:avLst/>
          </a:prstGeom>
        </p:spPr>
      </p:pic>
      <p:pic>
        <p:nvPicPr>
          <p:cNvPr id="19" name="Picture 18">
            <a:extLst>
              <a:ext uri="{FF2B5EF4-FFF2-40B4-BE49-F238E27FC236}">
                <a16:creationId xmlns:a16="http://schemas.microsoft.com/office/drawing/2014/main" id="{CB0787B8-B202-4D7F-BDCD-0228419A6D04}"/>
              </a:ext>
            </a:extLst>
          </p:cNvPr>
          <p:cNvPicPr>
            <a:picLocks noChangeAspect="1"/>
          </p:cNvPicPr>
          <p:nvPr/>
        </p:nvPicPr>
        <p:blipFill>
          <a:blip r:embed="rId4"/>
          <a:stretch>
            <a:fillRect/>
          </a:stretch>
        </p:blipFill>
        <p:spPr>
          <a:xfrm>
            <a:off x="6452154" y="6289419"/>
            <a:ext cx="230642" cy="165327"/>
          </a:xfrm>
          <a:prstGeom prst="rect">
            <a:avLst/>
          </a:prstGeom>
        </p:spPr>
      </p:pic>
    </p:spTree>
    <p:extLst>
      <p:ext uri="{BB962C8B-B14F-4D97-AF65-F5344CB8AC3E}">
        <p14:creationId xmlns:p14="http://schemas.microsoft.com/office/powerpoint/2010/main" val="1065669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DF09A1-EEBF-412C-B259-5706472C3D75}"/>
              </a:ext>
            </a:extLst>
          </p:cNvPr>
          <p:cNvSpPr/>
          <p:nvPr/>
        </p:nvSpPr>
        <p:spPr>
          <a:xfrm>
            <a:off x="438200" y="412272"/>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B58B7C-BC4A-444A-8F64-569A8B0E90A8}"/>
              </a:ext>
            </a:extLst>
          </p:cNvPr>
          <p:cNvSpPr/>
          <p:nvPr/>
        </p:nvSpPr>
        <p:spPr>
          <a:xfrm>
            <a:off x="6451072" y="412272"/>
            <a:ext cx="5541818" cy="60544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8AA15E-AEE3-4E26-9AF9-26876CC5E538}"/>
              </a:ext>
            </a:extLst>
          </p:cNvPr>
          <p:cNvPicPr>
            <a:picLocks noChangeAspect="1"/>
          </p:cNvPicPr>
          <p:nvPr/>
        </p:nvPicPr>
        <p:blipFill rotWithShape="1">
          <a:blip r:embed="rId2">
            <a:extLst>
              <a:ext uri="{28A0092B-C50C-407E-A947-70E740481C1C}">
                <a14:useLocalDpi xmlns:a14="http://schemas.microsoft.com/office/drawing/2010/main" val="0"/>
              </a:ext>
            </a:extLst>
          </a:blip>
          <a:srcRect l="18341" r="54943"/>
          <a:stretch/>
        </p:blipFill>
        <p:spPr>
          <a:xfrm>
            <a:off x="10945619" y="5392981"/>
            <a:ext cx="936434" cy="1025236"/>
          </a:xfrm>
          <a:prstGeom prst="rect">
            <a:avLst/>
          </a:prstGeom>
        </p:spPr>
      </p:pic>
      <p:sp>
        <p:nvSpPr>
          <p:cNvPr id="10" name="TextBox 9">
            <a:extLst>
              <a:ext uri="{FF2B5EF4-FFF2-40B4-BE49-F238E27FC236}">
                <a16:creationId xmlns:a16="http://schemas.microsoft.com/office/drawing/2014/main" id="{9A4EC8D8-46FB-4E83-804A-4FBF74592C30}"/>
              </a:ext>
            </a:extLst>
          </p:cNvPr>
          <p:cNvSpPr txBox="1"/>
          <p:nvPr/>
        </p:nvSpPr>
        <p:spPr>
          <a:xfrm>
            <a:off x="6464925" y="402470"/>
            <a:ext cx="5514111" cy="5740033"/>
          </a:xfrm>
          <a:prstGeom prst="rect">
            <a:avLst/>
          </a:prstGeom>
          <a:noFill/>
        </p:spPr>
        <p:txBody>
          <a:bodyPr wrap="square" rtlCol="0">
            <a:spAutoFit/>
          </a:bodyPr>
          <a:lstStyle/>
          <a:p>
            <a:r>
              <a:rPr lang="en-US" sz="2800" b="1" dirty="0">
                <a:cs typeface="Aharoni" panose="02010803020104030203" pitchFamily="2" charset="-79"/>
              </a:rPr>
              <a:t>Little Runaways</a:t>
            </a:r>
            <a:endParaRPr lang="en-US" sz="500" dirty="0">
              <a:cs typeface="Aharoni" panose="02010803020104030203" pitchFamily="2" charset="-79"/>
            </a:endParaRPr>
          </a:p>
          <a:p>
            <a:r>
              <a:rPr lang="en-US" b="1" u="sng" dirty="0">
                <a:cs typeface="Aharoni" panose="02010803020104030203" pitchFamily="2" charset="-79"/>
              </a:rPr>
              <a:t>Tool 1: Adjust Expectations: Manage the Environment Instead of the Child</a:t>
            </a:r>
          </a:p>
          <a:p>
            <a:endParaRPr lang="en-US" sz="500" b="1" dirty="0">
              <a:cs typeface="Aharoni" panose="02010803020104030203" pitchFamily="2" charset="-79"/>
            </a:endParaRPr>
          </a:p>
          <a:p>
            <a:r>
              <a:rPr lang="en-US" sz="1400" dirty="0">
                <a:cs typeface="Aharoni" panose="02010803020104030203" pitchFamily="2" charset="-79"/>
              </a:rPr>
              <a:t>Avoid outings that seem like fun but will be more stress than pleasure with a small child.</a:t>
            </a:r>
          </a:p>
          <a:p>
            <a:endParaRPr lang="en-US" sz="500" b="1" dirty="0">
              <a:cs typeface="Aharoni" panose="02010803020104030203" pitchFamily="2" charset="-79"/>
            </a:endParaRPr>
          </a:p>
          <a:p>
            <a:r>
              <a:rPr lang="en-US" b="1" u="sng" dirty="0">
                <a:cs typeface="Aharoni" panose="02010803020104030203" pitchFamily="2" charset="-79"/>
              </a:rPr>
              <a:t>Tool 2: Acknowledge Your Child’s Feelings</a:t>
            </a:r>
          </a:p>
          <a:p>
            <a:endParaRPr lang="en-US" sz="500" b="1" u="sng" dirty="0">
              <a:cs typeface="Aharoni" panose="02010803020104030203" pitchFamily="2" charset="-79"/>
            </a:endParaRPr>
          </a:p>
          <a:p>
            <a:r>
              <a:rPr lang="en-US" sz="1200" dirty="0">
                <a:cs typeface="Aharoni" panose="02010803020104030203" pitchFamily="2" charset="-79"/>
              </a:rPr>
              <a:t>“You don’t like it when your hand is squeezed. You want to be free to look around.”</a:t>
            </a:r>
          </a:p>
          <a:p>
            <a:endParaRPr lang="en-US" sz="500" b="1" dirty="0">
              <a:cs typeface="Aharoni" panose="02010803020104030203" pitchFamily="2" charset="-79"/>
            </a:endParaRPr>
          </a:p>
          <a:p>
            <a:r>
              <a:rPr lang="en-US" b="1" u="sng" dirty="0">
                <a:cs typeface="Aharoni" panose="02010803020104030203" pitchFamily="2" charset="-79"/>
              </a:rPr>
              <a:t>Tool 3: Describe Your Own Feelings</a:t>
            </a:r>
          </a:p>
          <a:p>
            <a:endParaRPr lang="en-US" sz="500" b="1" u="sng" dirty="0">
              <a:cs typeface="Aharoni" panose="02010803020104030203" pitchFamily="2" charset="-79"/>
            </a:endParaRPr>
          </a:p>
          <a:p>
            <a:r>
              <a:rPr lang="en-US" sz="1400" dirty="0">
                <a:cs typeface="Aharoni" panose="02010803020104030203" pitchFamily="2" charset="-79"/>
              </a:rPr>
              <a:t>“I worry that drivers backing out of parking spaces can’t see children.”</a:t>
            </a:r>
          </a:p>
          <a:p>
            <a:endParaRPr lang="en-US" sz="500" u="sng" dirty="0">
              <a:cs typeface="Aharoni" panose="02010803020104030203" pitchFamily="2" charset="-79"/>
            </a:endParaRPr>
          </a:p>
          <a:p>
            <a:r>
              <a:rPr lang="en-US" b="1" u="sng" dirty="0">
                <a:cs typeface="Aharoni" panose="02010803020104030203" pitchFamily="2" charset="-79"/>
              </a:rPr>
              <a:t>Tool 4: Offer a Choice</a:t>
            </a:r>
          </a:p>
          <a:p>
            <a:endParaRPr lang="en-US" sz="500" b="1" u="sng" dirty="0">
              <a:cs typeface="Aharoni" panose="02010803020104030203" pitchFamily="2" charset="-79"/>
            </a:endParaRPr>
          </a:p>
          <a:p>
            <a:r>
              <a:rPr lang="en-US" dirty="0">
                <a:cs typeface="Aharoni" panose="02010803020104030203" pitchFamily="2" charset="-79"/>
              </a:rPr>
              <a:t>“You can ride in the cart or you can help push.”</a:t>
            </a:r>
          </a:p>
          <a:p>
            <a:endParaRPr lang="en-US" sz="500" u="sng" dirty="0">
              <a:cs typeface="Aharoni" panose="02010803020104030203" pitchFamily="2" charset="-79"/>
            </a:endParaRPr>
          </a:p>
          <a:p>
            <a:r>
              <a:rPr lang="en-US" b="1" u="sng" dirty="0">
                <a:cs typeface="Aharoni" panose="02010803020104030203" pitchFamily="2" charset="-79"/>
              </a:rPr>
              <a:t>Tool 5: Be Playful</a:t>
            </a:r>
          </a:p>
          <a:p>
            <a:endParaRPr lang="en-US" sz="500" b="1" u="sng" dirty="0">
              <a:cs typeface="Aharoni" panose="02010803020104030203" pitchFamily="2" charset="-79"/>
            </a:endParaRPr>
          </a:p>
          <a:p>
            <a:r>
              <a:rPr lang="en-US" dirty="0">
                <a:cs typeface="Aharoni" panose="02010803020104030203" pitchFamily="2" charset="-79"/>
              </a:rPr>
              <a:t>“We need to stick close together. It’s a jungle out there. I think I just saw the tail of a lion behind that car.”</a:t>
            </a:r>
          </a:p>
          <a:p>
            <a:endParaRPr lang="en-US" sz="500" u="sng" dirty="0">
              <a:cs typeface="Aharoni" panose="02010803020104030203" pitchFamily="2" charset="-79"/>
            </a:endParaRPr>
          </a:p>
          <a:p>
            <a:r>
              <a:rPr lang="en-US" b="1" u="sng" dirty="0">
                <a:cs typeface="Aharoni" panose="02010803020104030203" pitchFamily="2" charset="-79"/>
              </a:rPr>
              <a:t>Tool 6: Try Problem-Solving</a:t>
            </a:r>
          </a:p>
          <a:p>
            <a:endParaRPr lang="en-US" sz="100" b="1" u="sng" dirty="0">
              <a:cs typeface="Aharoni" panose="02010803020104030203" pitchFamily="2" charset="-79"/>
            </a:endParaRPr>
          </a:p>
          <a:p>
            <a:r>
              <a:rPr lang="en-US" sz="1100" dirty="0">
                <a:cs typeface="Aharoni" panose="02010803020104030203" pitchFamily="2" charset="-79"/>
              </a:rPr>
              <a:t>“Let’s think of a secret signal we can use that means we have to get to each other as fast as possible.”</a:t>
            </a:r>
          </a:p>
          <a:p>
            <a:endParaRPr lang="en-US" sz="500" u="sng" dirty="0">
              <a:cs typeface="Aharoni" panose="02010803020104030203" pitchFamily="2" charset="-79"/>
            </a:endParaRPr>
          </a:p>
          <a:p>
            <a:r>
              <a:rPr lang="en-US" b="1" u="sng" dirty="0">
                <a:cs typeface="Aharoni" panose="02010803020104030203" pitchFamily="2" charset="-79"/>
              </a:rPr>
              <a:t>Tool 7: Take Action Without Insult</a:t>
            </a:r>
          </a:p>
          <a:p>
            <a:endParaRPr lang="en-US" sz="100" b="1" u="sng" dirty="0">
              <a:cs typeface="Aharoni" panose="02010803020104030203" pitchFamily="2" charset="-79"/>
            </a:endParaRPr>
          </a:p>
          <a:p>
            <a:r>
              <a:rPr lang="en-US" sz="1100" dirty="0">
                <a:cs typeface="Aharoni" panose="02010803020104030203" pitchFamily="2" charset="-79"/>
              </a:rPr>
              <a:t>Grab your child and go home</a:t>
            </a:r>
            <a:endParaRPr lang="en-US" sz="900" dirty="0">
              <a:cs typeface="Aharoni" panose="02010803020104030203" pitchFamily="2" charset="-79"/>
            </a:endParaRPr>
          </a:p>
        </p:txBody>
      </p:sp>
      <p:pic>
        <p:nvPicPr>
          <p:cNvPr id="11" name="Picture 10">
            <a:extLst>
              <a:ext uri="{FF2B5EF4-FFF2-40B4-BE49-F238E27FC236}">
                <a16:creationId xmlns:a16="http://schemas.microsoft.com/office/drawing/2014/main" id="{7E7A7869-A6E1-4286-8878-8B61FD5B5EEF}"/>
              </a:ext>
            </a:extLst>
          </p:cNvPr>
          <p:cNvPicPr>
            <a:picLocks noChangeAspect="1"/>
          </p:cNvPicPr>
          <p:nvPr/>
        </p:nvPicPr>
        <p:blipFill rotWithShape="1">
          <a:blip r:embed="rId2">
            <a:extLst>
              <a:ext uri="{28A0092B-C50C-407E-A947-70E740481C1C}">
                <a14:useLocalDpi xmlns:a14="http://schemas.microsoft.com/office/drawing/2010/main" val="0"/>
              </a:ext>
            </a:extLst>
          </a:blip>
          <a:srcRect l="72169" t="-9769" b="1"/>
          <a:stretch/>
        </p:blipFill>
        <p:spPr>
          <a:xfrm>
            <a:off x="11003542" y="29352"/>
            <a:ext cx="975493" cy="1125390"/>
          </a:xfrm>
          <a:prstGeom prst="rect">
            <a:avLst/>
          </a:prstGeom>
        </p:spPr>
      </p:pic>
      <p:sp>
        <p:nvSpPr>
          <p:cNvPr id="12" name="TextBox 11">
            <a:extLst>
              <a:ext uri="{FF2B5EF4-FFF2-40B4-BE49-F238E27FC236}">
                <a16:creationId xmlns:a16="http://schemas.microsoft.com/office/drawing/2014/main" id="{242367B9-DC03-49DF-A188-AFDBF8558E8A}"/>
              </a:ext>
            </a:extLst>
          </p:cNvPr>
          <p:cNvSpPr txBox="1"/>
          <p:nvPr/>
        </p:nvSpPr>
        <p:spPr>
          <a:xfrm>
            <a:off x="473526" y="896624"/>
            <a:ext cx="5514111" cy="4893647"/>
          </a:xfrm>
          <a:prstGeom prst="rect">
            <a:avLst/>
          </a:prstGeom>
          <a:noFill/>
        </p:spPr>
        <p:txBody>
          <a:bodyPr wrap="square" rtlCol="0">
            <a:spAutoFit/>
          </a:bodyPr>
          <a:lstStyle/>
          <a:p>
            <a:r>
              <a:rPr lang="en-US" sz="2800" b="1" dirty="0">
                <a:cs typeface="Aharoni" panose="02010803020104030203" pitchFamily="2" charset="-79"/>
              </a:rPr>
              <a:t>Shy Kids</a:t>
            </a:r>
          </a:p>
          <a:p>
            <a:endParaRPr lang="en-US" sz="500" dirty="0">
              <a:cs typeface="Aharoni" panose="02010803020104030203" pitchFamily="2" charset="-79"/>
            </a:endParaRPr>
          </a:p>
          <a:p>
            <a:r>
              <a:rPr lang="en-US" b="1" u="sng" dirty="0">
                <a:cs typeface="Aharoni" panose="02010803020104030203" pitchFamily="2" charset="-79"/>
              </a:rPr>
              <a:t>Tool 1: Acknowledge Feelings</a:t>
            </a:r>
          </a:p>
          <a:p>
            <a:endParaRPr lang="en-US" sz="500" b="1" dirty="0">
              <a:cs typeface="Aharoni" panose="02010803020104030203" pitchFamily="2" charset="-79"/>
            </a:endParaRPr>
          </a:p>
          <a:p>
            <a:r>
              <a:rPr lang="en-US" sz="1600" dirty="0">
                <a:cs typeface="Aharoni" panose="02010803020104030203" pitchFamily="2" charset="-79"/>
              </a:rPr>
              <a:t>“It can be hard to walk into a new house filled with relatives. Lots of people want to say hello to you. That can feel scary.”</a:t>
            </a:r>
          </a:p>
          <a:p>
            <a:endParaRPr lang="en-US" sz="500" b="1" dirty="0">
              <a:cs typeface="Aharoni" panose="02010803020104030203" pitchFamily="2" charset="-79"/>
            </a:endParaRPr>
          </a:p>
          <a:p>
            <a:r>
              <a:rPr lang="en-US" b="1" u="sng" dirty="0">
                <a:cs typeface="Aharoni" panose="02010803020104030203" pitchFamily="2" charset="-79"/>
              </a:rPr>
              <a:t>Tool 2: Adjust Expectations</a:t>
            </a:r>
          </a:p>
          <a:p>
            <a:endParaRPr lang="en-US" sz="500" b="1" u="sng" dirty="0">
              <a:cs typeface="Aharoni" panose="02010803020104030203" pitchFamily="2" charset="-79"/>
            </a:endParaRPr>
          </a:p>
          <a:p>
            <a:r>
              <a:rPr lang="en-US" sz="1600" dirty="0">
                <a:cs typeface="Aharoni" panose="02010803020104030203" pitchFamily="2" charset="-79"/>
              </a:rPr>
              <a:t>“You can carry in the chips and put them int the bowl for people to eat.”</a:t>
            </a:r>
          </a:p>
          <a:p>
            <a:endParaRPr lang="en-US" sz="500" b="1" dirty="0">
              <a:cs typeface="Aharoni" panose="02010803020104030203" pitchFamily="2" charset="-79"/>
            </a:endParaRPr>
          </a:p>
          <a:p>
            <a:r>
              <a:rPr lang="en-US" b="1" u="sng" dirty="0">
                <a:cs typeface="Aharoni" panose="02010803020104030203" pitchFamily="2" charset="-79"/>
              </a:rPr>
              <a:t>Tool 3: Offer a Choice</a:t>
            </a:r>
          </a:p>
          <a:p>
            <a:endParaRPr lang="en-US" sz="500" b="1" u="sng" dirty="0">
              <a:cs typeface="Aharoni" panose="02010803020104030203" pitchFamily="2" charset="-79"/>
            </a:endParaRPr>
          </a:p>
          <a:p>
            <a:r>
              <a:rPr lang="en-US" sz="1600" dirty="0">
                <a:cs typeface="Aharoni" panose="02010803020104030203" pitchFamily="2" charset="-79"/>
              </a:rPr>
              <a:t>“Do you want to sit on the couch and watch kids set up the trains? Or do you want to have a snack with the grown-ups first?”</a:t>
            </a:r>
            <a:endParaRPr lang="en-US" sz="1000" b="1" dirty="0">
              <a:cs typeface="Aharoni" panose="02010803020104030203" pitchFamily="2" charset="-79"/>
            </a:endParaRPr>
          </a:p>
          <a:p>
            <a:endParaRPr lang="en-US" sz="500" u="sng" dirty="0">
              <a:cs typeface="Aharoni" panose="02010803020104030203" pitchFamily="2" charset="-79"/>
            </a:endParaRPr>
          </a:p>
          <a:p>
            <a:endParaRPr lang="en-US" sz="100" b="1" dirty="0">
              <a:cs typeface="Aharoni" panose="02010803020104030203" pitchFamily="2" charset="-79"/>
            </a:endParaRPr>
          </a:p>
          <a:p>
            <a:r>
              <a:rPr lang="en-US" b="1" u="sng" dirty="0">
                <a:cs typeface="Aharoni" panose="02010803020104030203" pitchFamily="2" charset="-79"/>
              </a:rPr>
              <a:t>Tool 4: Be Playful</a:t>
            </a:r>
          </a:p>
          <a:p>
            <a:r>
              <a:rPr lang="en-US" dirty="0">
                <a:cs typeface="Aharoni" panose="02010803020104030203" pitchFamily="2" charset="-79"/>
              </a:rPr>
              <a:t>(Sock puppet talking) “Would you like a corn-chip?”</a:t>
            </a:r>
          </a:p>
          <a:p>
            <a:endParaRPr lang="en-US" sz="500" u="sng" dirty="0">
              <a:cs typeface="Aharoni" panose="02010803020104030203" pitchFamily="2" charset="-79"/>
            </a:endParaRPr>
          </a:p>
          <a:p>
            <a:r>
              <a:rPr lang="en-US" b="1" u="sng" dirty="0">
                <a:cs typeface="Aharoni" panose="02010803020104030203" pitchFamily="2" charset="-79"/>
              </a:rPr>
              <a:t>Tool 5: Put the Child in Charge</a:t>
            </a:r>
          </a:p>
          <a:p>
            <a:r>
              <a:rPr lang="en-US" dirty="0">
                <a:cs typeface="Aharoni" panose="02010803020104030203" pitchFamily="2" charset="-79"/>
              </a:rPr>
              <a:t>“He will join you when he’s ready!” </a:t>
            </a:r>
          </a:p>
          <a:p>
            <a:endParaRPr lang="en-US" sz="500" b="1" u="sng" dirty="0">
              <a:cs typeface="Aharoni" panose="02010803020104030203" pitchFamily="2" charset="-79"/>
            </a:endParaRPr>
          </a:p>
        </p:txBody>
      </p:sp>
      <p:pic>
        <p:nvPicPr>
          <p:cNvPr id="14" name="Picture 13">
            <a:extLst>
              <a:ext uri="{FF2B5EF4-FFF2-40B4-BE49-F238E27FC236}">
                <a16:creationId xmlns:a16="http://schemas.microsoft.com/office/drawing/2014/main" id="{7D6CA1B2-83C1-4B17-972D-B1E864EBE5B3}"/>
              </a:ext>
            </a:extLst>
          </p:cNvPr>
          <p:cNvPicPr>
            <a:picLocks noChangeAspect="1"/>
          </p:cNvPicPr>
          <p:nvPr/>
        </p:nvPicPr>
        <p:blipFill rotWithShape="1">
          <a:blip r:embed="rId2">
            <a:extLst>
              <a:ext uri="{28A0092B-C50C-407E-A947-70E740481C1C}">
                <a14:useLocalDpi xmlns:a14="http://schemas.microsoft.com/office/drawing/2010/main" val="0"/>
              </a:ext>
            </a:extLst>
          </a:blip>
          <a:srcRect l="35375" t="5129" r="27636"/>
          <a:stretch/>
        </p:blipFill>
        <p:spPr>
          <a:xfrm>
            <a:off x="5042460" y="522581"/>
            <a:ext cx="849485" cy="637309"/>
          </a:xfrm>
          <a:prstGeom prst="rect">
            <a:avLst/>
          </a:prstGeom>
        </p:spPr>
      </p:pic>
      <p:pic>
        <p:nvPicPr>
          <p:cNvPr id="15" name="Picture 14">
            <a:extLst>
              <a:ext uri="{FF2B5EF4-FFF2-40B4-BE49-F238E27FC236}">
                <a16:creationId xmlns:a16="http://schemas.microsoft.com/office/drawing/2014/main" id="{F89CB597-9ED8-40D5-BF08-F3204B9577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0000" l="0" r="100000">
                        <a14:foregroundMark x1="30000" y1="16500" x2="88500" y2="85500"/>
                        <a14:foregroundMark x1="14000" y1="60500" x2="52000" y2="79500"/>
                        <a14:foregroundMark x1="36000" y1="18500" x2="63000" y2="41500"/>
                        <a14:foregroundMark x1="28500" y1="21500" x2="40500" y2="60000"/>
                        <a14:foregroundMark x1="37500" y1="55500" x2="91500" y2="81500"/>
                        <a14:foregroundMark x1="34500" y1="82500" x2="91500" y2="46500"/>
                        <a14:foregroundMark x1="82500" y1="34000" x2="91500" y2="81500"/>
                      </a14:backgroundRemoval>
                    </a14:imgEffect>
                  </a14:imgLayer>
                </a14:imgProps>
              </a:ext>
              <a:ext uri="{28A0092B-C50C-407E-A947-70E740481C1C}">
                <a14:useLocalDpi xmlns:a14="http://schemas.microsoft.com/office/drawing/2010/main" val="0"/>
              </a:ext>
            </a:extLst>
          </a:blip>
          <a:stretch>
            <a:fillRect/>
          </a:stretch>
        </p:blipFill>
        <p:spPr>
          <a:xfrm>
            <a:off x="5313043" y="5813528"/>
            <a:ext cx="653180" cy="653180"/>
          </a:xfrm>
          <a:prstGeom prst="rect">
            <a:avLst/>
          </a:prstGeom>
        </p:spPr>
      </p:pic>
      <p:sp>
        <p:nvSpPr>
          <p:cNvPr id="17" name="TextBox 16">
            <a:extLst>
              <a:ext uri="{FF2B5EF4-FFF2-40B4-BE49-F238E27FC236}">
                <a16:creationId xmlns:a16="http://schemas.microsoft.com/office/drawing/2014/main" id="{79C28D1E-3781-416B-8187-D7FC0EECDC62}"/>
              </a:ext>
            </a:extLst>
          </p:cNvPr>
          <p:cNvSpPr txBox="1"/>
          <p:nvPr/>
        </p:nvSpPr>
        <p:spPr>
          <a:xfrm>
            <a:off x="383962" y="6305299"/>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sp>
        <p:nvSpPr>
          <p:cNvPr id="18" name="TextBox 17">
            <a:extLst>
              <a:ext uri="{FF2B5EF4-FFF2-40B4-BE49-F238E27FC236}">
                <a16:creationId xmlns:a16="http://schemas.microsoft.com/office/drawing/2014/main" id="{886BF082-758A-4DBB-976A-B45AC46BFB87}"/>
              </a:ext>
            </a:extLst>
          </p:cNvPr>
          <p:cNvSpPr txBox="1"/>
          <p:nvPr/>
        </p:nvSpPr>
        <p:spPr>
          <a:xfrm>
            <a:off x="6669280" y="6287784"/>
            <a:ext cx="2659702" cy="184666"/>
          </a:xfrm>
          <a:prstGeom prst="rect">
            <a:avLst/>
          </a:prstGeom>
          <a:noFill/>
        </p:spPr>
        <p:txBody>
          <a:bodyPr wrap="none" rtlCol="0">
            <a:spAutoFit/>
          </a:bodyPr>
          <a:lstStyle/>
          <a:p>
            <a:r>
              <a:rPr lang="en-US" sz="600" u="sng" dirty="0"/>
              <a:t>Based on “how to talk so your small kids will listen” Joanna Faber and Julie King</a:t>
            </a:r>
          </a:p>
        </p:txBody>
      </p:sp>
      <p:pic>
        <p:nvPicPr>
          <p:cNvPr id="19" name="Picture 18">
            <a:extLst>
              <a:ext uri="{FF2B5EF4-FFF2-40B4-BE49-F238E27FC236}">
                <a16:creationId xmlns:a16="http://schemas.microsoft.com/office/drawing/2014/main" id="{57D7FB4E-F73C-4B27-B9EC-B852D3FFB794}"/>
              </a:ext>
            </a:extLst>
          </p:cNvPr>
          <p:cNvPicPr>
            <a:picLocks noChangeAspect="1"/>
          </p:cNvPicPr>
          <p:nvPr/>
        </p:nvPicPr>
        <p:blipFill>
          <a:blip r:embed="rId5"/>
          <a:stretch>
            <a:fillRect/>
          </a:stretch>
        </p:blipFill>
        <p:spPr>
          <a:xfrm>
            <a:off x="5756995" y="407247"/>
            <a:ext cx="230642" cy="165327"/>
          </a:xfrm>
          <a:prstGeom prst="rect">
            <a:avLst/>
          </a:prstGeom>
        </p:spPr>
      </p:pic>
      <p:pic>
        <p:nvPicPr>
          <p:cNvPr id="20" name="Picture 19">
            <a:extLst>
              <a:ext uri="{FF2B5EF4-FFF2-40B4-BE49-F238E27FC236}">
                <a16:creationId xmlns:a16="http://schemas.microsoft.com/office/drawing/2014/main" id="{7125B698-FF74-45ED-8B2C-78A3A7C33942}"/>
              </a:ext>
            </a:extLst>
          </p:cNvPr>
          <p:cNvPicPr>
            <a:picLocks noChangeAspect="1"/>
          </p:cNvPicPr>
          <p:nvPr/>
        </p:nvPicPr>
        <p:blipFill>
          <a:blip r:embed="rId5"/>
          <a:stretch>
            <a:fillRect/>
          </a:stretch>
        </p:blipFill>
        <p:spPr>
          <a:xfrm>
            <a:off x="6452154" y="6289419"/>
            <a:ext cx="230642" cy="165327"/>
          </a:xfrm>
          <a:prstGeom prst="rect">
            <a:avLst/>
          </a:prstGeom>
        </p:spPr>
      </p:pic>
    </p:spTree>
    <p:extLst>
      <p:ext uri="{BB962C8B-B14F-4D97-AF65-F5344CB8AC3E}">
        <p14:creationId xmlns:p14="http://schemas.microsoft.com/office/powerpoint/2010/main" val="2434685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6286</TotalTime>
  <Words>3034</Words>
  <Application>Microsoft Office PowerPoint</Application>
  <PresentationFormat>Widescreen</PresentationFormat>
  <Paragraphs>376</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talk so your small child will listen</dc:title>
  <dc:creator>Matthew Arnot</dc:creator>
  <cp:lastModifiedBy>MA</cp:lastModifiedBy>
  <cp:revision>125</cp:revision>
  <cp:lastPrinted>2022-04-18T15:01:13Z</cp:lastPrinted>
  <dcterms:created xsi:type="dcterms:W3CDTF">2021-04-17T20:49:18Z</dcterms:created>
  <dcterms:modified xsi:type="dcterms:W3CDTF">2022-04-18T15:19:10Z</dcterms:modified>
</cp:coreProperties>
</file>